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65"/>
  </p:handoutMasterIdLst>
  <p:sldIdLst>
    <p:sldId id="1710" r:id="rId4"/>
    <p:sldId id="257" r:id="rId6"/>
    <p:sldId id="1716" r:id="rId7"/>
    <p:sldId id="1713" r:id="rId8"/>
    <p:sldId id="1714" r:id="rId9"/>
    <p:sldId id="1709" r:id="rId10"/>
    <p:sldId id="1717" r:id="rId11"/>
    <p:sldId id="1507" r:id="rId12"/>
    <p:sldId id="1508" r:id="rId13"/>
    <p:sldId id="258" r:id="rId14"/>
    <p:sldId id="1509" r:id="rId15"/>
    <p:sldId id="259" r:id="rId16"/>
    <p:sldId id="715" r:id="rId17"/>
    <p:sldId id="311" r:id="rId18"/>
    <p:sldId id="1518" r:id="rId19"/>
    <p:sldId id="312" r:id="rId20"/>
    <p:sldId id="716" r:id="rId21"/>
    <p:sldId id="313" r:id="rId22"/>
    <p:sldId id="316" r:id="rId23"/>
    <p:sldId id="260" r:id="rId24"/>
    <p:sldId id="717" r:id="rId25"/>
    <p:sldId id="1510" r:id="rId26"/>
    <p:sldId id="1511" r:id="rId27"/>
    <p:sldId id="1519" r:id="rId28"/>
    <p:sldId id="261" r:id="rId29"/>
    <p:sldId id="718" r:id="rId30"/>
    <p:sldId id="719" r:id="rId31"/>
    <p:sldId id="263" r:id="rId32"/>
    <p:sldId id="264" r:id="rId33"/>
    <p:sldId id="266" r:id="rId34"/>
    <p:sldId id="317" r:id="rId35"/>
    <p:sldId id="318" r:id="rId36"/>
    <p:sldId id="320" r:id="rId37"/>
    <p:sldId id="1512" r:id="rId38"/>
    <p:sldId id="1513" r:id="rId39"/>
    <p:sldId id="321" r:id="rId40"/>
    <p:sldId id="322" r:id="rId41"/>
    <p:sldId id="268" r:id="rId42"/>
    <p:sldId id="269" r:id="rId43"/>
    <p:sldId id="270" r:id="rId44"/>
    <p:sldId id="271" r:id="rId45"/>
    <p:sldId id="1125" r:id="rId46"/>
    <p:sldId id="272" r:id="rId47"/>
    <p:sldId id="274" r:id="rId48"/>
    <p:sldId id="378" r:id="rId49"/>
    <p:sldId id="721" r:id="rId50"/>
    <p:sldId id="1625" r:id="rId51"/>
    <p:sldId id="801" r:id="rId52"/>
    <p:sldId id="326" r:id="rId53"/>
    <p:sldId id="323" r:id="rId54"/>
    <p:sldId id="325" r:id="rId55"/>
    <p:sldId id="802" r:id="rId56"/>
    <p:sldId id="803" r:id="rId57"/>
    <p:sldId id="804" r:id="rId58"/>
    <p:sldId id="805" r:id="rId59"/>
    <p:sldId id="806" r:id="rId60"/>
    <p:sldId id="807" r:id="rId61"/>
    <p:sldId id="328" r:id="rId62"/>
    <p:sldId id="1126" r:id="rId63"/>
    <p:sldId id="1718" r:id="rId64"/>
  </p:sldIdLst>
  <p:sldSz cx="9144000" cy="5143500" type="screen16x9"/>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94705"/>
  </p:normalViewPr>
  <p:slideViewPr>
    <p:cSldViewPr snapToGrid="0" snapToObjects="1" showGuides="1">
      <p:cViewPr varScale="1">
        <p:scale>
          <a:sx n="144" d="100"/>
          <a:sy n="144" d="100"/>
        </p:scale>
        <p:origin x="720" y="192"/>
      </p:cViewPr>
      <p:guideLst>
        <p:guide orient="horz" pos="1619"/>
        <p:guide pos="2880"/>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781937C-F703-453E-9C0C-07E85180351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zh-CN" altLang="en-US"/>
        </a:p>
      </dgm:t>
    </dgm:pt>
    <dgm:pt modelId="{8E167CE2-0195-46AE-BBC5-24829879B379}">
      <dgm:prSet phldrT="[文本]" custT="1"/>
      <dgm:spPr/>
      <dgm:t>
        <a:bodyPr/>
        <a:lstStyle/>
        <a:p>
          <a:r>
            <a:rPr lang="zh-CN" altLang="en-US" sz="1400" b="1" dirty="0">
              <a:solidFill>
                <a:sysClr val="windowText" lastClr="000000"/>
              </a:solidFill>
              <a:latin typeface="微软雅黑" panose="020B0503020204020204" pitchFamily="34" charset="-122"/>
              <a:ea typeface="微软雅黑" panose="020B0503020204020204" pitchFamily="34" charset="-122"/>
            </a:rPr>
            <a:t>基础知识</a:t>
          </a:r>
        </a:p>
      </dgm:t>
    </dgm:pt>
    <dgm:pt modelId="{D285CBAB-7F72-40BC-857C-0C94A47850E2}" cxnId="{68C07148-3CCC-42F4-AF61-5ECE5709EDA2}" type="par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C6FD236D-D735-4790-ABAA-7EFCFC916C3E}" cxnId="{68C07148-3CCC-42F4-AF61-5ECE5709EDA2}" type="sib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171E3EF8-2BCA-43AD-87CB-04076DEF7BBF}">
      <dgm:prSet phldrT="[文本]" custT="1"/>
      <dgm:spPr/>
      <dgm:t>
        <a:bodyPr/>
        <a:lstStyle/>
        <a:p>
          <a:r>
            <a:rPr lang="en-US" altLang="zh-CN" sz="1100" b="1" dirty="0">
              <a:solidFill>
                <a:sysClr val="windowText" lastClr="000000"/>
              </a:solidFill>
              <a:latin typeface="微软雅黑" panose="020B0503020204020204" pitchFamily="34" charset="-122"/>
              <a:ea typeface="微软雅黑" panose="020B0503020204020204" pitchFamily="34" charset="-122"/>
            </a:rPr>
            <a:t>Python</a:t>
          </a:r>
          <a:r>
            <a:rPr lang="zh-CN" altLang="en-US" sz="1100" b="1" dirty="0">
              <a:solidFill>
                <a:sysClr val="windowText" lastClr="000000"/>
              </a:solidFill>
              <a:latin typeface="微软雅黑" panose="020B0503020204020204" pitchFamily="34" charset="-122"/>
              <a:ea typeface="微软雅黑" panose="020B0503020204020204" pitchFamily="34" charset="-122"/>
            </a:rPr>
            <a:t>版本、安装及使用</a:t>
          </a:r>
        </a:p>
      </dgm:t>
    </dgm:pt>
    <dgm:pt modelId="{9CECF1F4-DA20-41A2-BAC3-BC0C38F426C3}" cxnId="{B6F8136C-ED89-4ABD-9A7F-D691A4ED28A1}" type="par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CAC43C90-4BB1-473C-AB40-316409821606}" cxnId="{B6F8136C-ED89-4ABD-9A7F-D691A4ED28A1}" type="sib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B5BFC10E-7AEF-4E7B-A204-9DB3DD5D2E53}">
      <dgm:prSet phldrT="[文本]"/>
      <dgm:spPr/>
      <dgm:t>
        <a:bodyPr/>
        <a:lstStyle/>
        <a:p>
          <a:endParaRPr lang="zh-CN" altLang="en-US" sz="900" b="1" dirty="0">
            <a:solidFill>
              <a:sysClr val="windowText" lastClr="000000"/>
            </a:solidFill>
            <a:latin typeface="微软雅黑" panose="020B0503020204020204" pitchFamily="34" charset="-122"/>
            <a:ea typeface="微软雅黑" panose="020B0503020204020204" pitchFamily="34" charset="-122"/>
          </a:endParaRPr>
        </a:p>
      </dgm:t>
    </dgm:pt>
    <dgm:pt modelId="{2D35ABEF-FE76-44D4-BF31-A26CEC95AD5F}" cxnId="{606F34E5-6945-44B0-9745-B062E7BDB401}" type="par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2B38418D-862C-4986-B302-7452B4B384B0}" cxnId="{606F34E5-6945-44B0-9745-B062E7BDB401}" type="sib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8CBC3A49-4737-4F92-8923-29D21F8E5D32}">
      <dgm:prSet phldrT="[文本]" custT="1"/>
      <dgm:spPr/>
      <dgm:t>
        <a:bodyPr/>
        <a:lstStyle/>
        <a:p>
          <a:r>
            <a:rPr lang="en-US" altLang="zh-CN" sz="1400" b="1" dirty="0">
              <a:solidFill>
                <a:sysClr val="windowText" lastClr="000000"/>
              </a:solidFill>
              <a:latin typeface="微软雅黑" panose="020B0503020204020204" pitchFamily="34" charset="-122"/>
              <a:ea typeface="微软雅黑" panose="020B0503020204020204" pitchFamily="34" charset="-122"/>
            </a:rPr>
            <a:t>Python</a:t>
          </a:r>
          <a:r>
            <a:rPr lang="zh-CN" altLang="en-US" sz="1400" b="1" dirty="0">
              <a:solidFill>
                <a:sysClr val="windowText" lastClr="000000"/>
              </a:solidFill>
              <a:latin typeface="微软雅黑" panose="020B0503020204020204" pitchFamily="34" charset="-122"/>
              <a:ea typeface="微软雅黑" panose="020B0503020204020204" pitchFamily="34" charset="-122"/>
            </a:rPr>
            <a:t> 高级</a:t>
          </a:r>
        </a:p>
      </dgm:t>
    </dgm:pt>
    <dgm:pt modelId="{4BF1AD3E-7AE8-480A-A699-2B32D4ABBDD3}" cxnId="{C4BD5DB8-6ABF-4534-8F60-C28F6CED7BE0}" type="par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9550F1ED-BF96-476B-805B-BC195FFB3DAD}" cxnId="{C4BD5DB8-6ABF-4534-8F60-C28F6CED7BE0}" type="sib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FE3BC6BD-E23D-4B7B-8B4F-10732648E484}">
      <dgm:prSet phldrT="[文本]" custT="1"/>
      <dgm:spPr/>
      <dgm:t>
        <a:bodyPr/>
        <a:lstStyle/>
        <a:p>
          <a:r>
            <a:rPr lang="zh-CN" altLang="en-US" sz="1100" b="1" dirty="0">
              <a:solidFill>
                <a:sysClr val="windowText" lastClr="000000"/>
              </a:solidFill>
              <a:latin typeface="微软雅黑" panose="020B0503020204020204" pitchFamily="34" charset="-122"/>
              <a:ea typeface="微软雅黑" panose="020B0503020204020204" pitchFamily="34" charset="-122"/>
            </a:rPr>
            <a:t>面向对象</a:t>
          </a:r>
          <a:r>
            <a:rPr lang="en-US" altLang="zh-CN" sz="1100" b="1" dirty="0">
              <a:solidFill>
                <a:sysClr val="windowText" lastClr="000000"/>
              </a:solidFill>
              <a:latin typeface="微软雅黑" panose="020B0503020204020204" pitchFamily="34" charset="-122"/>
              <a:ea typeface="微软雅黑" panose="020B0503020204020204" pitchFamily="34" charset="-122"/>
            </a:rPr>
            <a:t>python</a:t>
          </a:r>
          <a:r>
            <a:rPr lang="zh-CN" altLang="en-US" sz="1100" b="1" dirty="0">
              <a:solidFill>
                <a:sysClr val="windowText" lastClr="000000"/>
              </a:solidFill>
              <a:latin typeface="微软雅黑" panose="020B0503020204020204" pitchFamily="34" charset="-122"/>
              <a:ea typeface="微软雅黑" panose="020B0503020204020204" pitchFamily="34" charset="-122"/>
            </a:rPr>
            <a:t>设计</a:t>
          </a:r>
        </a:p>
      </dgm:t>
    </dgm:pt>
    <dgm:pt modelId="{CBAE7C8F-8854-4D8C-A74B-C55EEA4A9905}" cxnId="{10AE6DF3-255F-4689-9EAC-0922E73234B0}" type="par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AE96A542-7550-44C5-BBAB-972B34D82C8E}" cxnId="{10AE6DF3-255F-4689-9EAC-0922E73234B0}" type="sib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16B86045-7D31-450E-929E-907E383022B7}">
      <dgm:prSet phldrT="[文本]" custT="1"/>
      <dgm:spPr/>
      <dgm:t>
        <a:bodyPr/>
        <a:lstStyle/>
        <a:p>
          <a:r>
            <a:rPr lang="zh-CN" altLang="en-US" sz="1100" b="1" dirty="0">
              <a:solidFill>
                <a:sysClr val="windowText" lastClr="000000"/>
              </a:solidFill>
              <a:latin typeface="微软雅黑" panose="020B0503020204020204" pitchFamily="34" charset="-122"/>
              <a:ea typeface="微软雅黑" panose="020B0503020204020204" pitchFamily="34" charset="-122"/>
            </a:rPr>
            <a:t>文件</a:t>
          </a:r>
          <a:r>
            <a:rPr lang="zh-CN" altLang="en-US" sz="1100" b="1" dirty="0">
              <a:solidFill>
                <a:sysClr val="windowText" lastClr="000000"/>
              </a:solidFill>
              <a:latin typeface="微软雅黑" panose="020B0503020204020204" pitchFamily="34" charset="-122"/>
              <a:ea typeface="微软雅黑" panose="020B0503020204020204" pitchFamily="34" charset="-122"/>
            </a:rPr>
            <a:t>、异常、</a:t>
          </a:r>
          <a:r>
            <a:rPr lang="en-US" altLang="zh-CN" sz="1100" b="1" dirty="0">
              <a:solidFill>
                <a:sysClr val="windowText" lastClr="000000"/>
              </a:solidFill>
              <a:latin typeface="微软雅黑" panose="020B0503020204020204" pitchFamily="34" charset="-122"/>
              <a:ea typeface="微软雅黑" panose="020B0503020204020204" pitchFamily="34" charset="-122"/>
            </a:rPr>
            <a:t>GUI</a:t>
          </a:r>
          <a:r>
            <a:rPr lang="zh-CN" altLang="en-US" sz="1100" b="1" dirty="0">
              <a:solidFill>
                <a:sysClr val="windowText" lastClr="000000"/>
              </a:solidFill>
              <a:latin typeface="微软雅黑" panose="020B0503020204020204" pitchFamily="34" charset="-122"/>
              <a:ea typeface="微软雅黑" panose="020B0503020204020204" pitchFamily="34" charset="-122"/>
            </a:rPr>
            <a:t>、网络编程、多线程、数据库等</a:t>
          </a:r>
        </a:p>
      </dgm:t>
    </dgm:pt>
    <dgm:pt modelId="{9D48E7F7-93AC-415E-B1A6-A5B0EC7B2244}" cxnId="{5D0553D6-C6A3-452F-BAB7-B9A0C35C513F}" type="par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59680E74-CD6C-413A-8466-0674FA27C741}" cxnId="{5D0553D6-C6A3-452F-BAB7-B9A0C35C513F}" type="sib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919119E1-21E5-4C73-82D1-C53B175FC84E}">
      <dgm:prSet phldrT="[文本]" custT="1"/>
      <dgm:spPr/>
      <dgm:t>
        <a:bodyPr/>
        <a:lstStyle/>
        <a:p>
          <a:r>
            <a:rPr lang="en-US" altLang="zh-CN" sz="1400" b="1" dirty="0">
              <a:solidFill>
                <a:sysClr val="windowText" lastClr="000000"/>
              </a:solidFill>
              <a:latin typeface="微软雅黑" panose="020B0503020204020204" pitchFamily="34" charset="-122"/>
              <a:ea typeface="微软雅黑" panose="020B0503020204020204" pitchFamily="34" charset="-122"/>
            </a:rPr>
            <a:t>Python</a:t>
          </a:r>
          <a:r>
            <a:rPr lang="zh-CN" altLang="en-US" sz="1400" b="1" dirty="0">
              <a:solidFill>
                <a:sysClr val="windowText" lastClr="000000"/>
              </a:solidFill>
              <a:latin typeface="微软雅黑" panose="020B0503020204020204" pitchFamily="34" charset="-122"/>
              <a:ea typeface="微软雅黑" panose="020B0503020204020204" pitchFamily="34" charset="-122"/>
            </a:rPr>
            <a:t> 科学计算</a:t>
          </a:r>
        </a:p>
      </dgm:t>
    </dgm:pt>
    <dgm:pt modelId="{EC2AD632-D7A4-4D99-A081-7EBB9FC9A669}" cxnId="{BB9710EF-02B5-4CDE-96CB-579FCF16D2D9}" type="par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CFF91A3C-B1F5-43D4-88B1-5C2CC271C696}" cxnId="{BB9710EF-02B5-4CDE-96CB-579FCF16D2D9}" type="sib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ECE3E2C0-3F72-46F5-8BB4-1C4AF654CCB2}">
      <dgm:prSet phldrT="[文本]" custT="1"/>
      <dgm:spPr/>
      <dgm:t>
        <a:bodyPr/>
        <a:lstStyle/>
        <a:p>
          <a:r>
            <a:rPr lang="zh-CN" altLang="en-US" sz="1100" b="1" dirty="0">
              <a:solidFill>
                <a:sysClr val="windowText" lastClr="000000"/>
              </a:solidFill>
              <a:latin typeface="微软雅黑" panose="020B0503020204020204" pitchFamily="34" charset="-122"/>
              <a:ea typeface="微软雅黑" panose="020B0503020204020204" pitchFamily="34" charset="-122"/>
            </a:rPr>
            <a:t>数据分析、科学计算、可视化</a:t>
          </a:r>
        </a:p>
      </dgm:t>
    </dgm:pt>
    <dgm:pt modelId="{8A124FAB-1B9A-4FB2-B1DB-0DC94E10E116}" cxnId="{1F0484CB-8222-48B4-AAB3-4E7A05C66B35}" type="par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6856698B-F26A-4BCE-A7E8-139D024F15B2}" cxnId="{1F0484CB-8222-48B4-AAB3-4E7A05C66B35}" type="sib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E076537A-D96C-4602-80B4-AE172EF92997}">
      <dgm:prSet phldrT="[文本]" custT="1"/>
      <dgm:spPr/>
      <dgm:t>
        <a:bodyPr/>
        <a:lstStyle/>
        <a:p>
          <a:r>
            <a:rPr lang="en-US" altLang="zh-CN" sz="1100" b="1" dirty="0" err="1">
              <a:solidFill>
                <a:sysClr val="windowText" lastClr="000000"/>
              </a:solidFill>
              <a:latin typeface="微软雅黑" panose="020B0503020204020204" pitchFamily="34" charset="-122"/>
              <a:ea typeface="微软雅黑" panose="020B0503020204020204" pitchFamily="34" charset="-122"/>
            </a:rPr>
            <a:t>Numpy</a:t>
          </a:r>
          <a:r>
            <a:rPr lang="zh-CN" altLang="en-US" sz="1100" b="1" dirty="0">
              <a:solidFill>
                <a:sysClr val="windowText" lastClr="000000"/>
              </a:solidFill>
              <a:latin typeface="微软雅黑" panose="020B0503020204020204" pitchFamily="34" charset="-122"/>
              <a:ea typeface="微软雅黑" panose="020B0503020204020204" pitchFamily="34" charset="-122"/>
            </a:rPr>
            <a:t>、</a:t>
          </a:r>
          <a:r>
            <a:rPr lang="en-US" altLang="zh-CN" sz="1100" b="1" dirty="0" err="1">
              <a:solidFill>
                <a:sysClr val="windowText" lastClr="000000"/>
              </a:solidFill>
              <a:latin typeface="微软雅黑" panose="020B0503020204020204" pitchFamily="34" charset="-122"/>
              <a:ea typeface="微软雅黑" panose="020B0503020204020204" pitchFamily="34" charset="-122"/>
            </a:rPr>
            <a:t>scipy</a:t>
          </a:r>
          <a:r>
            <a:rPr lang="zh-CN" altLang="en-US" sz="1100" b="1" dirty="0">
              <a:solidFill>
                <a:sysClr val="windowText" lastClr="000000"/>
              </a:solidFill>
              <a:latin typeface="微软雅黑" panose="020B0503020204020204" pitchFamily="34" charset="-122"/>
              <a:ea typeface="微软雅黑" panose="020B0503020204020204" pitchFamily="34" charset="-122"/>
            </a:rPr>
            <a:t>、</a:t>
          </a:r>
          <a:r>
            <a:rPr lang="en-US" altLang="zh-CN" sz="1100" b="1" dirty="0" err="1">
              <a:solidFill>
                <a:sysClr val="windowText" lastClr="000000"/>
              </a:solidFill>
              <a:latin typeface="微软雅黑" panose="020B0503020204020204" pitchFamily="34" charset="-122"/>
              <a:ea typeface="微软雅黑" panose="020B0503020204020204" pitchFamily="34" charset="-122"/>
            </a:rPr>
            <a:t>matlplotlib</a:t>
          </a:r>
          <a:r>
            <a:rPr lang="zh-CN" altLang="en-US" sz="1100" b="1" dirty="0">
              <a:solidFill>
                <a:sysClr val="windowText" lastClr="000000"/>
              </a:solidFill>
              <a:latin typeface="微软雅黑" panose="020B0503020204020204" pitchFamily="34" charset="-122"/>
              <a:ea typeface="微软雅黑" panose="020B0503020204020204" pitchFamily="34" charset="-122"/>
            </a:rPr>
            <a:t>、</a:t>
          </a:r>
          <a:r>
            <a:rPr lang="en-US" altLang="zh-CN" sz="1100" b="1" dirty="0">
              <a:solidFill>
                <a:sysClr val="windowText" lastClr="000000"/>
              </a:solidFill>
              <a:latin typeface="微软雅黑" panose="020B0503020204020204" pitchFamily="34" charset="-122"/>
              <a:ea typeface="微软雅黑" panose="020B0503020204020204" pitchFamily="34" charset="-122"/>
            </a:rPr>
            <a:t>pandas</a:t>
          </a:r>
          <a:r>
            <a:rPr lang="zh-CN" altLang="en-US" sz="1100" b="1" dirty="0">
              <a:solidFill>
                <a:sysClr val="windowText" lastClr="000000"/>
              </a:solidFill>
              <a:latin typeface="微软雅黑" panose="020B0503020204020204" pitchFamily="34" charset="-122"/>
              <a:ea typeface="微软雅黑" panose="020B0503020204020204" pitchFamily="34" charset="-122"/>
            </a:rPr>
            <a:t>等工具包</a:t>
          </a:r>
        </a:p>
      </dgm:t>
    </dgm:pt>
    <dgm:pt modelId="{7FC24C9E-480C-4675-A6FD-EE1BB573836C}" cxnId="{55768618-EEAD-49F0-B4BA-8A1C0324331C}" type="par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E5D9E9B9-64F0-4892-9AF7-4815411C66EF}" cxnId="{55768618-EEAD-49F0-B4BA-8A1C0324331C}" type="sibTrans">
      <dgm:prSet/>
      <dgm:spPr/>
      <dgm:t>
        <a:bodyPr/>
        <a:lstStyle/>
        <a:p>
          <a:endParaRPr lang="zh-CN" altLang="en-US" b="1">
            <a:solidFill>
              <a:sysClr val="windowText" lastClr="000000"/>
            </a:solidFill>
            <a:latin typeface="微软雅黑" panose="020B0503020204020204" pitchFamily="34" charset="-122"/>
            <a:ea typeface="微软雅黑" panose="020B0503020204020204" pitchFamily="34" charset="-122"/>
          </a:endParaRPr>
        </a:p>
      </dgm:t>
    </dgm:pt>
    <dgm:pt modelId="{1AF3E17B-D022-E54F-BAE2-63FDC73935E1}">
      <dgm:prSet phldrT="[文本]" custT="1"/>
      <dgm:spPr/>
      <dgm:t>
        <a:bodyPr/>
        <a:lstStyle/>
        <a:p>
          <a:r>
            <a:rPr lang="zh-CN" altLang="en-US" sz="1100" b="1" dirty="0">
              <a:solidFill>
                <a:sysClr val="windowText" lastClr="000000"/>
              </a:solidFill>
              <a:latin typeface="微软雅黑" panose="020B0503020204020204" pitchFamily="34" charset="-122"/>
              <a:ea typeface="微软雅黑" panose="020B0503020204020204" pitchFamily="34" charset="-122"/>
            </a:rPr>
            <a:t>序列、切片、基本语法、函数设计等</a:t>
          </a:r>
        </a:p>
      </dgm:t>
    </dgm:pt>
    <dgm:pt modelId="{649E8921-A85D-C642-AF99-3564BACCA202}" cxnId="{E615CA9C-4911-E24D-98F2-DB2DDFB6E4AD}" type="parTrans">
      <dgm:prSet/>
      <dgm:spPr/>
      <dgm:t>
        <a:bodyPr/>
        <a:lstStyle/>
        <a:p>
          <a:endParaRPr lang="en-US" b="1">
            <a:solidFill>
              <a:sysClr val="windowText" lastClr="000000"/>
            </a:solidFill>
            <a:latin typeface="微软雅黑" panose="020B0503020204020204" pitchFamily="34" charset="-122"/>
            <a:ea typeface="微软雅黑" panose="020B0503020204020204" pitchFamily="34" charset="-122"/>
          </a:endParaRPr>
        </a:p>
      </dgm:t>
    </dgm:pt>
    <dgm:pt modelId="{A98B4A8D-87B7-1842-ABE0-F7C8049C316F}" cxnId="{E615CA9C-4911-E24D-98F2-DB2DDFB6E4AD}" type="sibTrans">
      <dgm:prSet/>
      <dgm:spPr/>
      <dgm:t>
        <a:bodyPr/>
        <a:lstStyle/>
        <a:p>
          <a:endParaRPr lang="en-US" b="1">
            <a:solidFill>
              <a:sysClr val="windowText" lastClr="000000"/>
            </a:solidFill>
            <a:latin typeface="微软雅黑" panose="020B0503020204020204" pitchFamily="34" charset="-122"/>
            <a:ea typeface="微软雅黑" panose="020B0503020204020204" pitchFamily="34" charset="-122"/>
          </a:endParaRPr>
        </a:p>
      </dgm:t>
    </dgm:pt>
    <dgm:pt modelId="{DB275EE4-525A-46C0-99B8-F16D61D72FD8}" type="pres">
      <dgm:prSet presAssocID="{D781937C-F703-453E-9C0C-07E851803511}" presName="linear" presStyleCnt="0">
        <dgm:presLayoutVars>
          <dgm:dir/>
          <dgm:resizeHandles val="exact"/>
        </dgm:presLayoutVars>
      </dgm:prSet>
      <dgm:spPr/>
    </dgm:pt>
    <dgm:pt modelId="{CBA5C262-C4EA-44D1-8981-DF77946226E0}" type="pres">
      <dgm:prSet presAssocID="{8E167CE2-0195-46AE-BBC5-24829879B379}" presName="comp" presStyleCnt="0"/>
      <dgm:spPr/>
    </dgm:pt>
    <dgm:pt modelId="{5E0C6675-9A4C-4D81-B370-8A5A057169CC}" type="pres">
      <dgm:prSet presAssocID="{8E167CE2-0195-46AE-BBC5-24829879B379}" presName="box" presStyleLbl="node1" presStyleIdx="0" presStyleCnt="3"/>
      <dgm:spPr/>
    </dgm:pt>
    <dgm:pt modelId="{C8BCBC87-3166-4A89-8F25-AED1287C6BE2}" type="pres">
      <dgm:prSet presAssocID="{8E167CE2-0195-46AE-BBC5-24829879B379}"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FA455659-0976-4058-9AC0-F2996526488B}" type="pres">
      <dgm:prSet presAssocID="{8E167CE2-0195-46AE-BBC5-24829879B379}" presName="text" presStyleLbl="node1" presStyleIdx="0" presStyleCnt="3">
        <dgm:presLayoutVars>
          <dgm:bulletEnabled val="1"/>
        </dgm:presLayoutVars>
      </dgm:prSet>
      <dgm:spPr/>
    </dgm:pt>
    <dgm:pt modelId="{F436899D-E7CA-49D5-A94B-BADF3B069577}" type="pres">
      <dgm:prSet presAssocID="{C6FD236D-D735-4790-ABAA-7EFCFC916C3E}" presName="spacer" presStyleCnt="0"/>
      <dgm:spPr/>
    </dgm:pt>
    <dgm:pt modelId="{CDC3FE4E-64F5-4DF5-8FDA-5F99DF22F3D9}" type="pres">
      <dgm:prSet presAssocID="{8CBC3A49-4737-4F92-8923-29D21F8E5D32}" presName="comp" presStyleCnt="0"/>
      <dgm:spPr/>
    </dgm:pt>
    <dgm:pt modelId="{AE6DE876-7969-4910-9DFB-AC0797F82710}" type="pres">
      <dgm:prSet presAssocID="{8CBC3A49-4737-4F92-8923-29D21F8E5D32}" presName="box" presStyleLbl="node1" presStyleIdx="1" presStyleCnt="3"/>
      <dgm:spPr/>
    </dgm:pt>
    <dgm:pt modelId="{E4B5E57E-948E-41D9-A4D6-98009F3C5440}" type="pres">
      <dgm:prSet presAssocID="{8CBC3A49-4737-4F92-8923-29D21F8E5D32}"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dgm:spPr>
    </dgm:pt>
    <dgm:pt modelId="{ABEBB164-96E5-4539-9363-4CA293078841}" type="pres">
      <dgm:prSet presAssocID="{8CBC3A49-4737-4F92-8923-29D21F8E5D32}" presName="text" presStyleLbl="node1" presStyleIdx="1" presStyleCnt="3">
        <dgm:presLayoutVars>
          <dgm:bulletEnabled val="1"/>
        </dgm:presLayoutVars>
      </dgm:prSet>
      <dgm:spPr/>
    </dgm:pt>
    <dgm:pt modelId="{8A974E61-53C4-4620-8603-5ECB34191EDC}" type="pres">
      <dgm:prSet presAssocID="{9550F1ED-BF96-476B-805B-BC195FFB3DAD}" presName="spacer" presStyleCnt="0"/>
      <dgm:spPr/>
    </dgm:pt>
    <dgm:pt modelId="{E0DB0E94-6FD9-4BAB-89A3-AC8D0CC179EF}" type="pres">
      <dgm:prSet presAssocID="{919119E1-21E5-4C73-82D1-C53B175FC84E}" presName="comp" presStyleCnt="0"/>
      <dgm:spPr/>
    </dgm:pt>
    <dgm:pt modelId="{2159A721-6A31-49D7-BA8E-D6610275B3A3}" type="pres">
      <dgm:prSet presAssocID="{919119E1-21E5-4C73-82D1-C53B175FC84E}" presName="box" presStyleLbl="node1" presStyleIdx="2" presStyleCnt="3"/>
      <dgm:spPr/>
    </dgm:pt>
    <dgm:pt modelId="{1E1F9666-81B7-4DC9-860A-0B954185E3DC}" type="pres">
      <dgm:prSet presAssocID="{919119E1-21E5-4C73-82D1-C53B175FC84E}"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dgm:spPr>
    </dgm:pt>
    <dgm:pt modelId="{CE30640F-5AEC-47E6-A6DD-F560C31698EB}" type="pres">
      <dgm:prSet presAssocID="{919119E1-21E5-4C73-82D1-C53B175FC84E}" presName="text" presStyleLbl="node1" presStyleIdx="2" presStyleCnt="3">
        <dgm:presLayoutVars>
          <dgm:bulletEnabled val="1"/>
        </dgm:presLayoutVars>
      </dgm:prSet>
      <dgm:spPr/>
    </dgm:pt>
  </dgm:ptLst>
  <dgm:cxnLst>
    <dgm:cxn modelId="{8239390F-70CD-4D57-9C40-05D588280774}" type="presOf" srcId="{16B86045-7D31-450E-929E-907E383022B7}" destId="{AE6DE876-7969-4910-9DFB-AC0797F82710}" srcOrd="0" destOrd="2" presId="urn:microsoft.com/office/officeart/2005/8/layout/vList4"/>
    <dgm:cxn modelId="{55768618-EEAD-49F0-B4BA-8A1C0324331C}" srcId="{919119E1-21E5-4C73-82D1-C53B175FC84E}" destId="{E076537A-D96C-4602-80B4-AE172EF92997}" srcOrd="1" destOrd="0" parTransId="{7FC24C9E-480C-4675-A6FD-EE1BB573836C}" sibTransId="{E5D9E9B9-64F0-4892-9AF7-4815411C66EF}"/>
    <dgm:cxn modelId="{5C471D1A-884E-034D-8E88-C9AB50CC48D5}" type="presOf" srcId="{1AF3E17B-D022-E54F-BAE2-63FDC73935E1}" destId="{5E0C6675-9A4C-4D81-B370-8A5A057169CC}" srcOrd="0" destOrd="2" presId="urn:microsoft.com/office/officeart/2005/8/layout/vList4"/>
    <dgm:cxn modelId="{10BAE22C-1CBC-41F4-832F-36B560D49513}" type="presOf" srcId="{B5BFC10E-7AEF-4E7B-A204-9DB3DD5D2E53}" destId="{FA455659-0976-4058-9AC0-F2996526488B}" srcOrd="1" destOrd="3" presId="urn:microsoft.com/office/officeart/2005/8/layout/vList4"/>
    <dgm:cxn modelId="{68C07148-3CCC-42F4-AF61-5ECE5709EDA2}" srcId="{D781937C-F703-453E-9C0C-07E851803511}" destId="{8E167CE2-0195-46AE-BBC5-24829879B379}" srcOrd="0" destOrd="0" parTransId="{D285CBAB-7F72-40BC-857C-0C94A47850E2}" sibTransId="{C6FD236D-D735-4790-ABAA-7EFCFC916C3E}"/>
    <dgm:cxn modelId="{D0CD094C-9F8A-491B-8BC9-F89DC529A860}" type="presOf" srcId="{8CBC3A49-4737-4F92-8923-29D21F8E5D32}" destId="{AE6DE876-7969-4910-9DFB-AC0797F82710}" srcOrd="0" destOrd="0" presId="urn:microsoft.com/office/officeart/2005/8/layout/vList4"/>
    <dgm:cxn modelId="{C9DD9A63-C82E-2B46-9F1F-65413D92C7EF}" type="presOf" srcId="{1AF3E17B-D022-E54F-BAE2-63FDC73935E1}" destId="{FA455659-0976-4058-9AC0-F2996526488B}" srcOrd="1" destOrd="2" presId="urn:microsoft.com/office/officeart/2005/8/layout/vList4"/>
    <dgm:cxn modelId="{B6F8136C-ED89-4ABD-9A7F-D691A4ED28A1}" srcId="{8E167CE2-0195-46AE-BBC5-24829879B379}" destId="{171E3EF8-2BCA-43AD-87CB-04076DEF7BBF}" srcOrd="0" destOrd="0" parTransId="{9CECF1F4-DA20-41A2-BAC3-BC0C38F426C3}" sibTransId="{CAC43C90-4BB1-473C-AB40-316409821606}"/>
    <dgm:cxn modelId="{3D58EB6E-7E6F-41DC-ADDC-938D25E11BAD}" type="presOf" srcId="{8CBC3A49-4737-4F92-8923-29D21F8E5D32}" destId="{ABEBB164-96E5-4539-9363-4CA293078841}" srcOrd="1" destOrd="0" presId="urn:microsoft.com/office/officeart/2005/8/layout/vList4"/>
    <dgm:cxn modelId="{1B828A78-F546-4D10-891F-BD0D3CB67E5A}" type="presOf" srcId="{FE3BC6BD-E23D-4B7B-8B4F-10732648E484}" destId="{ABEBB164-96E5-4539-9363-4CA293078841}" srcOrd="1" destOrd="1" presId="urn:microsoft.com/office/officeart/2005/8/layout/vList4"/>
    <dgm:cxn modelId="{F769A685-231C-4403-BE1F-E070F0B0894C}" type="presOf" srcId="{D781937C-F703-453E-9C0C-07E851803511}" destId="{DB275EE4-525A-46C0-99B8-F16D61D72FD8}" srcOrd="0" destOrd="0" presId="urn:microsoft.com/office/officeart/2005/8/layout/vList4"/>
    <dgm:cxn modelId="{73C3238D-0DCE-492A-8B78-BBCEF5E82659}" type="presOf" srcId="{171E3EF8-2BCA-43AD-87CB-04076DEF7BBF}" destId="{FA455659-0976-4058-9AC0-F2996526488B}" srcOrd="1" destOrd="1" presId="urn:microsoft.com/office/officeart/2005/8/layout/vList4"/>
    <dgm:cxn modelId="{2C258C96-56A4-4775-ACDF-2C65E679CF8F}" type="presOf" srcId="{ECE3E2C0-3F72-46F5-8BB4-1C4AF654CCB2}" destId="{CE30640F-5AEC-47E6-A6DD-F560C31698EB}" srcOrd="1" destOrd="1" presId="urn:microsoft.com/office/officeart/2005/8/layout/vList4"/>
    <dgm:cxn modelId="{8566A096-EA51-4557-99C8-40D4DC1657D2}" type="presOf" srcId="{919119E1-21E5-4C73-82D1-C53B175FC84E}" destId="{2159A721-6A31-49D7-BA8E-D6610275B3A3}" srcOrd="0" destOrd="0" presId="urn:microsoft.com/office/officeart/2005/8/layout/vList4"/>
    <dgm:cxn modelId="{E615CA9C-4911-E24D-98F2-DB2DDFB6E4AD}" srcId="{8E167CE2-0195-46AE-BBC5-24829879B379}" destId="{1AF3E17B-D022-E54F-BAE2-63FDC73935E1}" srcOrd="1" destOrd="0" parTransId="{649E8921-A85D-C642-AF99-3564BACCA202}" sibTransId="{A98B4A8D-87B7-1842-ABE0-F7C8049C316F}"/>
    <dgm:cxn modelId="{3696829D-FDFB-4839-97B4-6A6D3AF61B8F}" type="presOf" srcId="{919119E1-21E5-4C73-82D1-C53B175FC84E}" destId="{CE30640F-5AEC-47E6-A6DD-F560C31698EB}" srcOrd="1" destOrd="0" presId="urn:microsoft.com/office/officeart/2005/8/layout/vList4"/>
    <dgm:cxn modelId="{29AFEDB6-6DEA-43BA-B975-147F8EBCA94E}" type="presOf" srcId="{FE3BC6BD-E23D-4B7B-8B4F-10732648E484}" destId="{AE6DE876-7969-4910-9DFB-AC0797F82710}" srcOrd="0" destOrd="1" presId="urn:microsoft.com/office/officeart/2005/8/layout/vList4"/>
    <dgm:cxn modelId="{B47F3CB8-192E-4ACA-BE37-A21FA198272D}" type="presOf" srcId="{B5BFC10E-7AEF-4E7B-A204-9DB3DD5D2E53}" destId="{5E0C6675-9A4C-4D81-B370-8A5A057169CC}" srcOrd="0" destOrd="3" presId="urn:microsoft.com/office/officeart/2005/8/layout/vList4"/>
    <dgm:cxn modelId="{C4BD5DB8-6ABF-4534-8F60-C28F6CED7BE0}" srcId="{D781937C-F703-453E-9C0C-07E851803511}" destId="{8CBC3A49-4737-4F92-8923-29D21F8E5D32}" srcOrd="1" destOrd="0" parTransId="{4BF1AD3E-7AE8-480A-A699-2B32D4ABBDD3}" sibTransId="{9550F1ED-BF96-476B-805B-BC195FFB3DAD}"/>
    <dgm:cxn modelId="{1F0484CB-8222-48B4-AAB3-4E7A05C66B35}" srcId="{919119E1-21E5-4C73-82D1-C53B175FC84E}" destId="{ECE3E2C0-3F72-46F5-8BB4-1C4AF654CCB2}" srcOrd="0" destOrd="0" parTransId="{8A124FAB-1B9A-4FB2-B1DB-0DC94E10E116}" sibTransId="{6856698B-F26A-4BCE-A7E8-139D024F15B2}"/>
    <dgm:cxn modelId="{A3D226CC-D93B-4043-817F-B7F9401F7AE5}" type="presOf" srcId="{ECE3E2C0-3F72-46F5-8BB4-1C4AF654CCB2}" destId="{2159A721-6A31-49D7-BA8E-D6610275B3A3}" srcOrd="0" destOrd="1" presId="urn:microsoft.com/office/officeart/2005/8/layout/vList4"/>
    <dgm:cxn modelId="{5D0553D6-C6A3-452F-BAB7-B9A0C35C513F}" srcId="{8CBC3A49-4737-4F92-8923-29D21F8E5D32}" destId="{16B86045-7D31-450E-929E-907E383022B7}" srcOrd="1" destOrd="0" parTransId="{9D48E7F7-93AC-415E-B1A6-A5B0EC7B2244}" sibTransId="{59680E74-CD6C-413A-8466-0674FA27C741}"/>
    <dgm:cxn modelId="{1F71F4DA-3F20-4FCC-BBA1-4EB759C0E0E6}" type="presOf" srcId="{E076537A-D96C-4602-80B4-AE172EF92997}" destId="{2159A721-6A31-49D7-BA8E-D6610275B3A3}" srcOrd="0" destOrd="2" presId="urn:microsoft.com/office/officeart/2005/8/layout/vList4"/>
    <dgm:cxn modelId="{606F34E5-6945-44B0-9745-B062E7BDB401}" srcId="{8E167CE2-0195-46AE-BBC5-24829879B379}" destId="{B5BFC10E-7AEF-4E7B-A204-9DB3DD5D2E53}" srcOrd="2" destOrd="0" parTransId="{2D35ABEF-FE76-44D4-BF31-A26CEC95AD5F}" sibTransId="{2B38418D-862C-4986-B302-7452B4B384B0}"/>
    <dgm:cxn modelId="{619A69E6-08DA-4BDE-9E2C-1AFE7A5F3E5B}" type="presOf" srcId="{16B86045-7D31-450E-929E-907E383022B7}" destId="{ABEBB164-96E5-4539-9363-4CA293078841}" srcOrd="1" destOrd="2" presId="urn:microsoft.com/office/officeart/2005/8/layout/vList4"/>
    <dgm:cxn modelId="{BB9710EF-02B5-4CDE-96CB-579FCF16D2D9}" srcId="{D781937C-F703-453E-9C0C-07E851803511}" destId="{919119E1-21E5-4C73-82D1-C53B175FC84E}" srcOrd="2" destOrd="0" parTransId="{EC2AD632-D7A4-4D99-A081-7EBB9FC9A669}" sibTransId="{CFF91A3C-B1F5-43D4-88B1-5C2CC271C696}"/>
    <dgm:cxn modelId="{10AE6DF3-255F-4689-9EAC-0922E73234B0}" srcId="{8CBC3A49-4737-4F92-8923-29D21F8E5D32}" destId="{FE3BC6BD-E23D-4B7B-8B4F-10732648E484}" srcOrd="0" destOrd="0" parTransId="{CBAE7C8F-8854-4D8C-A74B-C55EEA4A9905}" sibTransId="{AE96A542-7550-44C5-BBAB-972B34D82C8E}"/>
    <dgm:cxn modelId="{9B527FFA-8AE0-45BE-8F0C-9A59F4AB1D3B}" type="presOf" srcId="{8E167CE2-0195-46AE-BBC5-24829879B379}" destId="{FA455659-0976-4058-9AC0-F2996526488B}" srcOrd="1" destOrd="0" presId="urn:microsoft.com/office/officeart/2005/8/layout/vList4"/>
    <dgm:cxn modelId="{A10D18FB-C58C-4635-A910-734F92A5F7E4}" type="presOf" srcId="{8E167CE2-0195-46AE-BBC5-24829879B379}" destId="{5E0C6675-9A4C-4D81-B370-8A5A057169CC}" srcOrd="0" destOrd="0" presId="urn:microsoft.com/office/officeart/2005/8/layout/vList4"/>
    <dgm:cxn modelId="{945488FC-29C1-4530-A66C-BDFD151ED7D5}" type="presOf" srcId="{171E3EF8-2BCA-43AD-87CB-04076DEF7BBF}" destId="{5E0C6675-9A4C-4D81-B370-8A5A057169CC}" srcOrd="0" destOrd="1" presId="urn:microsoft.com/office/officeart/2005/8/layout/vList4"/>
    <dgm:cxn modelId="{430B18FE-7F0A-4115-8902-1DAFB6C6E857}" type="presOf" srcId="{E076537A-D96C-4602-80B4-AE172EF92997}" destId="{CE30640F-5AEC-47E6-A6DD-F560C31698EB}" srcOrd="1" destOrd="2" presId="urn:microsoft.com/office/officeart/2005/8/layout/vList4"/>
    <dgm:cxn modelId="{E5BB31D7-F768-4EC8-8B6A-49D34D82E7AA}" type="presParOf" srcId="{DB275EE4-525A-46C0-99B8-F16D61D72FD8}" destId="{CBA5C262-C4EA-44D1-8981-DF77946226E0}" srcOrd="0" destOrd="0" presId="urn:microsoft.com/office/officeart/2005/8/layout/vList4"/>
    <dgm:cxn modelId="{132649CE-553A-43E8-A729-810253691A19}" type="presParOf" srcId="{CBA5C262-C4EA-44D1-8981-DF77946226E0}" destId="{5E0C6675-9A4C-4D81-B370-8A5A057169CC}" srcOrd="0" destOrd="0" presId="urn:microsoft.com/office/officeart/2005/8/layout/vList4"/>
    <dgm:cxn modelId="{42FD6AE7-76B9-4FC5-BED8-D09B1430F4D4}" type="presParOf" srcId="{CBA5C262-C4EA-44D1-8981-DF77946226E0}" destId="{C8BCBC87-3166-4A89-8F25-AED1287C6BE2}" srcOrd="1" destOrd="0" presId="urn:microsoft.com/office/officeart/2005/8/layout/vList4"/>
    <dgm:cxn modelId="{D2EA3AA4-BD29-498D-81BE-22601D8C991D}" type="presParOf" srcId="{CBA5C262-C4EA-44D1-8981-DF77946226E0}" destId="{FA455659-0976-4058-9AC0-F2996526488B}" srcOrd="2" destOrd="0" presId="urn:microsoft.com/office/officeart/2005/8/layout/vList4"/>
    <dgm:cxn modelId="{6CAFEAD0-8115-485C-8148-25CEBF3F7CEB}" type="presParOf" srcId="{DB275EE4-525A-46C0-99B8-F16D61D72FD8}" destId="{F436899D-E7CA-49D5-A94B-BADF3B069577}" srcOrd="1" destOrd="0" presId="urn:microsoft.com/office/officeart/2005/8/layout/vList4"/>
    <dgm:cxn modelId="{21AAF3BC-4F97-426A-96FD-03FDC61C43FF}" type="presParOf" srcId="{DB275EE4-525A-46C0-99B8-F16D61D72FD8}" destId="{CDC3FE4E-64F5-4DF5-8FDA-5F99DF22F3D9}" srcOrd="2" destOrd="0" presId="urn:microsoft.com/office/officeart/2005/8/layout/vList4"/>
    <dgm:cxn modelId="{F897B66F-18A6-4310-9FF9-6F0E4F651BE5}" type="presParOf" srcId="{CDC3FE4E-64F5-4DF5-8FDA-5F99DF22F3D9}" destId="{AE6DE876-7969-4910-9DFB-AC0797F82710}" srcOrd="0" destOrd="0" presId="urn:microsoft.com/office/officeart/2005/8/layout/vList4"/>
    <dgm:cxn modelId="{89C30C6E-9817-4C97-9938-3F67721D3007}" type="presParOf" srcId="{CDC3FE4E-64F5-4DF5-8FDA-5F99DF22F3D9}" destId="{E4B5E57E-948E-41D9-A4D6-98009F3C5440}" srcOrd="1" destOrd="0" presId="urn:microsoft.com/office/officeart/2005/8/layout/vList4"/>
    <dgm:cxn modelId="{894DF8FB-DB45-4601-BE4F-AE9461E459F8}" type="presParOf" srcId="{CDC3FE4E-64F5-4DF5-8FDA-5F99DF22F3D9}" destId="{ABEBB164-96E5-4539-9363-4CA293078841}" srcOrd="2" destOrd="0" presId="urn:microsoft.com/office/officeart/2005/8/layout/vList4"/>
    <dgm:cxn modelId="{72CE52B9-D77E-437A-9EBC-BB69AD6F1073}" type="presParOf" srcId="{DB275EE4-525A-46C0-99B8-F16D61D72FD8}" destId="{8A974E61-53C4-4620-8603-5ECB34191EDC}" srcOrd="3" destOrd="0" presId="urn:microsoft.com/office/officeart/2005/8/layout/vList4"/>
    <dgm:cxn modelId="{C8F95C12-3AE7-4C9F-B346-AD6953DC7B54}" type="presParOf" srcId="{DB275EE4-525A-46C0-99B8-F16D61D72FD8}" destId="{E0DB0E94-6FD9-4BAB-89A3-AC8D0CC179EF}" srcOrd="4" destOrd="0" presId="urn:microsoft.com/office/officeart/2005/8/layout/vList4"/>
    <dgm:cxn modelId="{7DEBE447-F86E-4ADD-A91E-323122559075}" type="presParOf" srcId="{E0DB0E94-6FD9-4BAB-89A3-AC8D0CC179EF}" destId="{2159A721-6A31-49D7-BA8E-D6610275B3A3}" srcOrd="0" destOrd="0" presId="urn:microsoft.com/office/officeart/2005/8/layout/vList4"/>
    <dgm:cxn modelId="{4C0A59BB-DF22-4021-BC99-DF0D5AB9966F}" type="presParOf" srcId="{E0DB0E94-6FD9-4BAB-89A3-AC8D0CC179EF}" destId="{1E1F9666-81B7-4DC9-860A-0B954185E3DC}" srcOrd="1" destOrd="0" presId="urn:microsoft.com/office/officeart/2005/8/layout/vList4"/>
    <dgm:cxn modelId="{D15A96BA-9263-4AFA-AEAE-F7099CD5ED07}" type="presParOf" srcId="{E0DB0E94-6FD9-4BAB-89A3-AC8D0CC179EF}" destId="{CE30640F-5AEC-47E6-A6DD-F560C31698EB}" srcOrd="2" destOrd="0" presId="urn:microsoft.com/office/officeart/2005/8/layout/vLis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C6675-9A4C-4D81-B370-8A5A057169CC}">
      <dsp:nvSpPr>
        <dsp:cNvPr id="0" name=""/>
        <dsp:cNvSpPr/>
      </dsp:nvSpPr>
      <dsp:spPr>
        <a:xfrm>
          <a:off x="0" y="0"/>
          <a:ext cx="4572000" cy="952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1" kern="1200" dirty="0">
              <a:solidFill>
                <a:sysClr val="windowText" lastClr="000000"/>
              </a:solidFill>
              <a:latin typeface="Microsoft YaHei" panose="020B0503020204020204" pitchFamily="34" charset="-122"/>
              <a:ea typeface="Microsoft YaHei" panose="020B0503020204020204" pitchFamily="34" charset="-122"/>
            </a:rPr>
            <a:t>基础知识</a:t>
          </a:r>
        </a:p>
        <a:p>
          <a:pPr marL="57150" lvl="1" indent="-57150" algn="l" defTabSz="488950">
            <a:lnSpc>
              <a:spcPct val="90000"/>
            </a:lnSpc>
            <a:spcBef>
              <a:spcPct val="0"/>
            </a:spcBef>
            <a:spcAft>
              <a:spcPct val="15000"/>
            </a:spcAft>
            <a:buChar char="•"/>
          </a:pPr>
          <a:r>
            <a:rPr lang="en-US" altLang="zh-CN" sz="1100" b="1" kern="1200" dirty="0">
              <a:solidFill>
                <a:sysClr val="windowText" lastClr="000000"/>
              </a:solidFill>
              <a:latin typeface="Microsoft YaHei" panose="020B0503020204020204" pitchFamily="34" charset="-122"/>
              <a:ea typeface="Microsoft YaHei" panose="020B0503020204020204" pitchFamily="34" charset="-122"/>
            </a:rPr>
            <a:t>Python</a:t>
          </a: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版本、安装及使用</a:t>
          </a:r>
        </a:p>
        <a:p>
          <a:pPr marL="57150" lvl="1" indent="-57150" algn="l" defTabSz="488950">
            <a:lnSpc>
              <a:spcPct val="90000"/>
            </a:lnSpc>
            <a:spcBef>
              <a:spcPct val="0"/>
            </a:spcBef>
            <a:spcAft>
              <a:spcPct val="15000"/>
            </a:spcAft>
            <a:buChar char="•"/>
          </a:pP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序列、切片、基本语法、函数设计等</a:t>
          </a:r>
        </a:p>
        <a:p>
          <a:pPr marL="57150" lvl="1" indent="-57150" algn="l" defTabSz="400050">
            <a:lnSpc>
              <a:spcPct val="90000"/>
            </a:lnSpc>
            <a:spcBef>
              <a:spcPct val="0"/>
            </a:spcBef>
            <a:spcAft>
              <a:spcPct val="15000"/>
            </a:spcAft>
            <a:buChar char="•"/>
          </a:pPr>
          <a:endParaRPr lang="zh-CN" altLang="en-US" sz="900" b="1" kern="1200" dirty="0">
            <a:solidFill>
              <a:sysClr val="windowText" lastClr="000000"/>
            </a:solidFill>
            <a:latin typeface="Microsoft YaHei" panose="020B0503020204020204" pitchFamily="34" charset="-122"/>
            <a:ea typeface="Microsoft YaHei" panose="020B0503020204020204" pitchFamily="34" charset="-122"/>
          </a:endParaRPr>
        </a:p>
      </dsp:txBody>
      <dsp:txXfrm>
        <a:off x="1009650" y="0"/>
        <a:ext cx="3562350" cy="952499"/>
      </dsp:txXfrm>
    </dsp:sp>
    <dsp:sp modelId="{C8BCBC87-3166-4A89-8F25-AED1287C6BE2}">
      <dsp:nvSpPr>
        <dsp:cNvPr id="0" name=""/>
        <dsp:cNvSpPr/>
      </dsp:nvSpPr>
      <dsp:spPr>
        <a:xfrm>
          <a:off x="95250" y="95249"/>
          <a:ext cx="914400" cy="7619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6DE876-7969-4910-9DFB-AC0797F82710}">
      <dsp:nvSpPr>
        <dsp:cNvPr id="0" name=""/>
        <dsp:cNvSpPr/>
      </dsp:nvSpPr>
      <dsp:spPr>
        <a:xfrm>
          <a:off x="0" y="1047749"/>
          <a:ext cx="4572000" cy="952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b="1" kern="1200" dirty="0">
              <a:solidFill>
                <a:sysClr val="windowText" lastClr="000000"/>
              </a:solidFill>
              <a:latin typeface="Microsoft YaHei" panose="020B0503020204020204" pitchFamily="34" charset="-122"/>
              <a:ea typeface="Microsoft YaHei" panose="020B0503020204020204" pitchFamily="34" charset="-122"/>
            </a:rPr>
            <a:t>Python</a:t>
          </a:r>
          <a:r>
            <a:rPr lang="zh-CN" altLang="en-US" sz="1400" b="1" kern="1200" dirty="0">
              <a:solidFill>
                <a:sysClr val="windowText" lastClr="000000"/>
              </a:solidFill>
              <a:latin typeface="Microsoft YaHei" panose="020B0503020204020204" pitchFamily="34" charset="-122"/>
              <a:ea typeface="Microsoft YaHei" panose="020B0503020204020204" pitchFamily="34" charset="-122"/>
            </a:rPr>
            <a:t> 高级</a:t>
          </a:r>
        </a:p>
        <a:p>
          <a:pPr marL="57150" lvl="1" indent="-57150" algn="l" defTabSz="488950">
            <a:lnSpc>
              <a:spcPct val="90000"/>
            </a:lnSpc>
            <a:spcBef>
              <a:spcPct val="0"/>
            </a:spcBef>
            <a:spcAft>
              <a:spcPct val="15000"/>
            </a:spcAft>
            <a:buChar char="•"/>
          </a:pP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面向对象</a:t>
          </a:r>
          <a:r>
            <a:rPr lang="en-US" altLang="zh-CN" sz="1100" b="1" kern="1200" dirty="0">
              <a:solidFill>
                <a:sysClr val="windowText" lastClr="000000"/>
              </a:solidFill>
              <a:latin typeface="Microsoft YaHei" panose="020B0503020204020204" pitchFamily="34" charset="-122"/>
              <a:ea typeface="Microsoft YaHei" panose="020B0503020204020204" pitchFamily="34" charset="-122"/>
            </a:rPr>
            <a:t>python</a:t>
          </a: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设计</a:t>
          </a:r>
        </a:p>
        <a:p>
          <a:pPr marL="57150" lvl="1" indent="-57150" algn="l" defTabSz="488950">
            <a:lnSpc>
              <a:spcPct val="90000"/>
            </a:lnSpc>
            <a:spcBef>
              <a:spcPct val="0"/>
            </a:spcBef>
            <a:spcAft>
              <a:spcPct val="15000"/>
            </a:spcAft>
            <a:buChar char="•"/>
          </a:pPr>
          <a:r>
            <a:rPr lang="zh-CN" altLang="en-CN" sz="1100" b="1" kern="1200" dirty="0">
              <a:solidFill>
                <a:sysClr val="windowText" lastClr="000000"/>
              </a:solidFill>
              <a:latin typeface="Microsoft YaHei" panose="020B0503020204020204" pitchFamily="34" charset="-122"/>
              <a:ea typeface="Microsoft YaHei" panose="020B0503020204020204" pitchFamily="34" charset="-122"/>
            </a:rPr>
            <a:t>文件</a:t>
          </a: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、异常、</a:t>
          </a:r>
          <a:r>
            <a:rPr lang="en-US" altLang="zh-CN" sz="1100" b="1" kern="1200" dirty="0">
              <a:solidFill>
                <a:sysClr val="windowText" lastClr="000000"/>
              </a:solidFill>
              <a:latin typeface="Microsoft YaHei" panose="020B0503020204020204" pitchFamily="34" charset="-122"/>
              <a:ea typeface="Microsoft YaHei" panose="020B0503020204020204" pitchFamily="34" charset="-122"/>
            </a:rPr>
            <a:t>GUI</a:t>
          </a: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、网络编程、多线程、数据库等</a:t>
          </a:r>
        </a:p>
      </dsp:txBody>
      <dsp:txXfrm>
        <a:off x="1009650" y="1047749"/>
        <a:ext cx="3562350" cy="952499"/>
      </dsp:txXfrm>
    </dsp:sp>
    <dsp:sp modelId="{E4B5E57E-948E-41D9-A4D6-98009F3C5440}">
      <dsp:nvSpPr>
        <dsp:cNvPr id="0" name=""/>
        <dsp:cNvSpPr/>
      </dsp:nvSpPr>
      <dsp:spPr>
        <a:xfrm>
          <a:off x="95250" y="1142999"/>
          <a:ext cx="914400" cy="76199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59A721-6A31-49D7-BA8E-D6610275B3A3}">
      <dsp:nvSpPr>
        <dsp:cNvPr id="0" name=""/>
        <dsp:cNvSpPr/>
      </dsp:nvSpPr>
      <dsp:spPr>
        <a:xfrm>
          <a:off x="0" y="2095499"/>
          <a:ext cx="4572000" cy="9524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b="1" kern="1200" dirty="0">
              <a:solidFill>
                <a:sysClr val="windowText" lastClr="000000"/>
              </a:solidFill>
              <a:latin typeface="Microsoft YaHei" panose="020B0503020204020204" pitchFamily="34" charset="-122"/>
              <a:ea typeface="Microsoft YaHei" panose="020B0503020204020204" pitchFamily="34" charset="-122"/>
            </a:rPr>
            <a:t>Python</a:t>
          </a:r>
          <a:r>
            <a:rPr lang="zh-CN" altLang="en-US" sz="1400" b="1" kern="1200" dirty="0">
              <a:solidFill>
                <a:sysClr val="windowText" lastClr="000000"/>
              </a:solidFill>
              <a:latin typeface="Microsoft YaHei" panose="020B0503020204020204" pitchFamily="34" charset="-122"/>
              <a:ea typeface="Microsoft YaHei" panose="020B0503020204020204" pitchFamily="34" charset="-122"/>
            </a:rPr>
            <a:t> 科学计算</a:t>
          </a:r>
        </a:p>
        <a:p>
          <a:pPr marL="57150" lvl="1" indent="-57150" algn="l" defTabSz="488950">
            <a:lnSpc>
              <a:spcPct val="90000"/>
            </a:lnSpc>
            <a:spcBef>
              <a:spcPct val="0"/>
            </a:spcBef>
            <a:spcAft>
              <a:spcPct val="15000"/>
            </a:spcAft>
            <a:buChar char="•"/>
          </a:pP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数据分析、科学计算、可视化</a:t>
          </a:r>
        </a:p>
        <a:p>
          <a:pPr marL="57150" lvl="1" indent="-57150" algn="l" defTabSz="488950">
            <a:lnSpc>
              <a:spcPct val="90000"/>
            </a:lnSpc>
            <a:spcBef>
              <a:spcPct val="0"/>
            </a:spcBef>
            <a:spcAft>
              <a:spcPct val="15000"/>
            </a:spcAft>
            <a:buChar char="•"/>
          </a:pPr>
          <a:r>
            <a:rPr lang="en-US" altLang="zh-CN" sz="1100" b="1" kern="1200" dirty="0" err="1">
              <a:solidFill>
                <a:sysClr val="windowText" lastClr="000000"/>
              </a:solidFill>
              <a:latin typeface="Microsoft YaHei" panose="020B0503020204020204" pitchFamily="34" charset="-122"/>
              <a:ea typeface="Microsoft YaHei" panose="020B0503020204020204" pitchFamily="34" charset="-122"/>
            </a:rPr>
            <a:t>Numpy</a:t>
          </a: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a:t>
          </a:r>
          <a:r>
            <a:rPr lang="en-US" altLang="zh-CN" sz="1100" b="1" kern="1200" dirty="0" err="1">
              <a:solidFill>
                <a:sysClr val="windowText" lastClr="000000"/>
              </a:solidFill>
              <a:latin typeface="Microsoft YaHei" panose="020B0503020204020204" pitchFamily="34" charset="-122"/>
              <a:ea typeface="Microsoft YaHei" panose="020B0503020204020204" pitchFamily="34" charset="-122"/>
            </a:rPr>
            <a:t>scipy</a:t>
          </a: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a:t>
          </a:r>
          <a:r>
            <a:rPr lang="en-US" altLang="zh-CN" sz="1100" b="1" kern="1200" dirty="0" err="1">
              <a:solidFill>
                <a:sysClr val="windowText" lastClr="000000"/>
              </a:solidFill>
              <a:latin typeface="Microsoft YaHei" panose="020B0503020204020204" pitchFamily="34" charset="-122"/>
              <a:ea typeface="Microsoft YaHei" panose="020B0503020204020204" pitchFamily="34" charset="-122"/>
            </a:rPr>
            <a:t>matlplotlib</a:t>
          </a: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a:t>
          </a:r>
          <a:r>
            <a:rPr lang="en-US" altLang="zh-CN" sz="1100" b="1" kern="1200" dirty="0">
              <a:solidFill>
                <a:sysClr val="windowText" lastClr="000000"/>
              </a:solidFill>
              <a:latin typeface="Microsoft YaHei" panose="020B0503020204020204" pitchFamily="34" charset="-122"/>
              <a:ea typeface="Microsoft YaHei" panose="020B0503020204020204" pitchFamily="34" charset="-122"/>
            </a:rPr>
            <a:t>pandas</a:t>
          </a:r>
          <a:r>
            <a:rPr lang="zh-CN" altLang="en-US" sz="1100" b="1" kern="1200" dirty="0">
              <a:solidFill>
                <a:sysClr val="windowText" lastClr="000000"/>
              </a:solidFill>
              <a:latin typeface="Microsoft YaHei" panose="020B0503020204020204" pitchFamily="34" charset="-122"/>
              <a:ea typeface="Microsoft YaHei" panose="020B0503020204020204" pitchFamily="34" charset="-122"/>
            </a:rPr>
            <a:t>等工具包</a:t>
          </a:r>
        </a:p>
      </dsp:txBody>
      <dsp:txXfrm>
        <a:off x="1009650" y="2095499"/>
        <a:ext cx="3562350" cy="952499"/>
      </dsp:txXfrm>
    </dsp:sp>
    <dsp:sp modelId="{1E1F9666-81B7-4DC9-860A-0B954185E3DC}">
      <dsp:nvSpPr>
        <dsp:cNvPr id="0" name=""/>
        <dsp:cNvSpPr/>
      </dsp:nvSpPr>
      <dsp:spPr>
        <a:xfrm>
          <a:off x="95250" y="2190749"/>
          <a:ext cx="914400" cy="7619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en-US" strike="noStrike" noProof="1"/>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696C064A-D61B-4B21-B757-51A9B82445B8}" type="datetimeFigureOut">
              <a:rPr lang="en-US" strike="noStrike" noProof="1" smtClean="0">
                <a:latin typeface="Arial" panose="020B0604020202020204" pitchFamily="34" charset="0"/>
                <a:ea typeface="宋体" panose="02010600030101010101" pitchFamily="2" charset="-122"/>
                <a:cs typeface="+mn-cs"/>
              </a:rPr>
            </a:fld>
            <a:endParaRPr lang="en-US" strike="noStrike" noProof="1"/>
          </a:p>
        </p:txBody>
      </p:sp>
      <p:sp>
        <p:nvSpPr>
          <p:cNvPr id="4" name="Footer Placeholder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en-US" strike="noStrike" noProof="1"/>
          </a:p>
        </p:txBody>
      </p:sp>
      <p:sp>
        <p:nvSpPr>
          <p:cNvPr id="5" name="Slide Number Placeholder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50305E07-67EA-4042-A3F6-853A8AD8D209}" type="slidenum">
              <a:rPr lang="en-US" strike="noStrike" noProof="1" smtClean="0">
                <a:latin typeface="Arial" panose="020B0604020202020204" pitchFamily="34" charset="0"/>
                <a:ea typeface="宋体" panose="02010600030101010101" pitchFamily="2" charset="-122"/>
                <a:cs typeface="+mn-cs"/>
              </a:rPr>
            </a:fld>
            <a:endParaRPr 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p:cNvSpPr>
          <p:nvPr>
            <p:ph type="hdr" sz="quarter"/>
          </p:nvPr>
        </p:nvSpPr>
        <p:spPr>
          <a:xfrm>
            <a:off x="0" y="0"/>
            <a:ext cx="2971800" cy="457200"/>
          </a:xfrm>
          <a:prstGeom prst="rect">
            <a:avLst/>
          </a:prstGeom>
          <a:noFill/>
          <a:ln w="9525">
            <a:noFill/>
            <a:miter/>
          </a:ln>
        </p:spPr>
        <p:txBody>
          <a:bodyPr/>
          <a:lstStyle/>
          <a:p>
            <a:pPr lvl="0" fontAlgn="base"/>
            <a:endParaRPr lang="zh-CN" altLang="en-US" sz="1200" strike="noStrike" noProof="1"/>
          </a:p>
        </p:txBody>
      </p:sp>
      <p:sp>
        <p:nvSpPr>
          <p:cNvPr id="4099" name="Rectangle 3"/>
          <p:cNvSpPr>
            <a:spLocks noGrp="1"/>
          </p:cNvSpPr>
          <p:nvPr>
            <p:ph type="dt" idx="1"/>
          </p:nvPr>
        </p:nvSpPr>
        <p:spPr>
          <a:xfrm>
            <a:off x="3884613" y="0"/>
            <a:ext cx="2971800" cy="457200"/>
          </a:xfrm>
          <a:prstGeom prst="rect">
            <a:avLst/>
          </a:prstGeom>
          <a:noFill/>
          <a:ln w="9525">
            <a:noFill/>
            <a:miter/>
          </a:ln>
        </p:spPr>
        <p:txBody>
          <a:bodyPr/>
          <a:lstStyle/>
          <a:p>
            <a:pPr lvl="0" algn="r" fontAlgn="base"/>
            <a:fld id="{BB962C8B-B14F-4D97-AF65-F5344CB8AC3E}" type="datetimeFigureOut">
              <a:rPr lang="zh-CN" altLang="en-US" sz="1200" strike="noStrike" noProof="1" dirty="0">
                <a:latin typeface="Arial" panose="020B0604020202020204" pitchFamily="34" charset="0"/>
                <a:ea typeface="宋体" panose="02010600030101010101" pitchFamily="2" charset="-122"/>
                <a:cs typeface="+mn-ea"/>
              </a:rPr>
            </a:fld>
            <a:endParaRPr lang="zh-CN" altLang="en-US" sz="1200" strike="noStrike" noProof="1">
              <a:latin typeface="Arial" panose="020B0604020202020204" pitchFamily="34" charset="0"/>
              <a:ea typeface="宋体" panose="02010600030101010101" pitchFamily="2" charset="-122"/>
              <a:cs typeface="+mn-ea"/>
            </a:endParaRPr>
          </a:p>
        </p:txBody>
      </p:sp>
      <p:sp>
        <p:nvSpPr>
          <p:cNvPr id="7172" name="Rectangle 4"/>
          <p:cNvSpPr>
            <a:spLocks noGrp="1" noRot="1" noChangeAspect="1"/>
          </p:cNvSpPr>
          <p:nvPr>
            <p:ph type="sldImg"/>
          </p:nvPr>
        </p:nvSpPr>
        <p:spPr>
          <a:xfrm>
            <a:off x="381533" y="685800"/>
            <a:ext cx="6094934" cy="3429000"/>
          </a:xfrm>
          <a:prstGeom prst="rect">
            <a:avLst/>
          </a:prstGeom>
          <a:noFill/>
          <a:ln w="9525">
            <a:noFill/>
          </a:ln>
        </p:spPr>
      </p:sp>
      <p:sp>
        <p:nvSpPr>
          <p:cNvPr id="7173" name="Rectangle 5"/>
          <p:cNvSpPr>
            <a:spLocks noGrp="1"/>
          </p:cNvSpPr>
          <p:nvPr>
            <p:ph type="body" sz="quarter"/>
          </p:nvPr>
        </p:nvSpPr>
        <p:spPr>
          <a:xfrm>
            <a:off x="685800" y="4343400"/>
            <a:ext cx="5486400" cy="4114800"/>
          </a:xfrm>
          <a:prstGeom prst="rect">
            <a:avLst/>
          </a:prstGeom>
          <a:noFill/>
          <a:ln w="9525">
            <a:noFill/>
          </a:ln>
        </p:spPr>
        <p:txBody>
          <a:bodyPr anchor="ctr"/>
          <a:lstStyle/>
          <a:p>
            <a:pPr lvl="0" indent="0"/>
            <a:r>
              <a:rPr lang="zh-CN" altLang="en-US" dirty="0"/>
              <a:t>单击此处编辑母版文本样式</a:t>
            </a:r>
            <a:endParaRPr lang="zh-CN" altLang="en-US" dirty="0"/>
          </a:p>
          <a:p>
            <a:pPr lvl="1" indent="0"/>
            <a:r>
              <a:rPr lang="zh-CN" altLang="en-US" dirty="0"/>
              <a:t>第二级</a:t>
            </a:r>
            <a:endParaRPr lang="zh-CN" altLang="en-US" dirty="0"/>
          </a:p>
          <a:p>
            <a:pPr lvl="2" indent="0"/>
            <a:r>
              <a:rPr lang="zh-CN" altLang="en-US" dirty="0"/>
              <a:t>第三级</a:t>
            </a:r>
            <a:endParaRPr lang="zh-CN" altLang="en-US" dirty="0"/>
          </a:p>
          <a:p>
            <a:pPr lvl="3" indent="0"/>
            <a:r>
              <a:rPr lang="zh-CN" altLang="en-US" dirty="0"/>
              <a:t>第四级</a:t>
            </a:r>
            <a:endParaRPr lang="zh-CN" altLang="en-US" dirty="0"/>
          </a:p>
          <a:p>
            <a:pPr lvl="4" indent="0"/>
            <a:r>
              <a:rPr lang="zh-CN" altLang="en-US" dirty="0"/>
              <a:t>第五级</a:t>
            </a:r>
            <a:endParaRPr lang="zh-CN" altLang="en-US" dirty="0"/>
          </a:p>
        </p:txBody>
      </p:sp>
      <p:sp>
        <p:nvSpPr>
          <p:cNvPr id="4102" name="Rectangle 6"/>
          <p:cNvSpPr>
            <a:spLocks noGrp="1"/>
          </p:cNvSpPr>
          <p:nvPr>
            <p:ph type="ftr" sz="quarter" idx="4"/>
          </p:nvPr>
        </p:nvSpPr>
        <p:spPr>
          <a:xfrm>
            <a:off x="0" y="8685213"/>
            <a:ext cx="2971800" cy="457200"/>
          </a:xfrm>
          <a:prstGeom prst="rect">
            <a:avLst/>
          </a:prstGeom>
          <a:noFill/>
          <a:ln w="9525">
            <a:noFill/>
            <a:miter/>
          </a:ln>
        </p:spPr>
        <p:txBody>
          <a:bodyPr anchor="b"/>
          <a:lstStyle/>
          <a:p>
            <a:pPr lvl="0" fontAlgn="base"/>
            <a:endParaRPr lang="en-US" altLang="x-none" sz="1200" strike="noStrike" noProof="1"/>
          </a:p>
        </p:txBody>
      </p:sp>
      <p:sp>
        <p:nvSpPr>
          <p:cNvPr id="4103" name="Rectangle 7"/>
          <p:cNvSpPr>
            <a:spLocks noGrp="1"/>
          </p:cNvSpPr>
          <p:nvPr>
            <p:ph type="sldNum" sz="quarter" idx="5"/>
          </p:nvPr>
        </p:nvSpPr>
        <p:spPr>
          <a:xfrm>
            <a:off x="3884613" y="8685213"/>
            <a:ext cx="2971800" cy="457200"/>
          </a:xfrm>
          <a:prstGeom prst="rect">
            <a:avLst/>
          </a:prstGeom>
          <a:noFill/>
          <a:ln w="9525">
            <a:noFill/>
            <a:miter/>
          </a:ln>
        </p:spPr>
        <p:txBody>
          <a:bodyPr anchor="b"/>
          <a:lstStyle/>
          <a:p>
            <a:pPr lvl="0" algn="r" fontAlgn="base"/>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fld>
            <a:endParaRPr lang="en-US" altLang="x-none" sz="1200" strike="noStrike" noProof="1"/>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1pPr>
    <a:lvl2pPr marL="457200" lvl="1"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2pPr>
    <a:lvl3pPr marL="914400" lvl="2"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3pPr>
    <a:lvl4pPr marL="1371600" lvl="3"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4pPr>
    <a:lvl5pPr marL="1828800" lvl="4"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5pPr>
    <a:lvl6pPr marL="2286000" lvl="5"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0" fontAlgn="base" latinLnBrk="0" hangingPunct="0">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很多深度学习书都喜欢用植物或者水果作为代号，如南京大学周志华的西瓜书</a:t>
            </a:r>
            <a:r>
              <a:rPr lang="en-US" altLang="zh-CN" dirty="0"/>
              <a:t>-</a:t>
            </a:r>
            <a:r>
              <a:rPr lang="zh-CN" altLang="en-US" dirty="0"/>
              <a:t>机器学习、复旦大学邱锡鹏的蒲公英</a:t>
            </a:r>
            <a:r>
              <a:rPr lang="en-US" altLang="zh-CN" dirty="0"/>
              <a:t>-</a:t>
            </a:r>
            <a:r>
              <a:rPr lang="zh-CN" altLang="en-US" dirty="0"/>
              <a:t>神经网络与深度学习，最适合的感觉是榴莲，因为拨起来很费劲，一旦拨开很甜蜜。榴莲课</a:t>
            </a:r>
            <a:endParaRPr lang="zh-CN" altLang="en-US" dirty="0"/>
          </a:p>
        </p:txBody>
      </p:sp>
      <p:sp>
        <p:nvSpPr>
          <p:cNvPr id="4" name="灯片编号占位符 3"/>
          <p:cNvSpPr>
            <a:spLocks noGrp="1"/>
          </p:cNvSpPr>
          <p:nvPr>
            <p:ph type="sldNum" sz="quarter" idx="5"/>
          </p:nvPr>
        </p:nvSpPr>
        <p:spPr/>
        <p:txBody>
          <a:bodyPr/>
          <a:lstStyle/>
          <a:p>
            <a:fld id="{27A1B270-2DD3-4852-9DC5-35395D70D8A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很多深度学习书都喜欢用植物或者水果作为代号，如南京大学周志华的西瓜书</a:t>
            </a:r>
            <a:r>
              <a:rPr lang="en-US" altLang="zh-CN" dirty="0"/>
              <a:t>-</a:t>
            </a:r>
            <a:r>
              <a:rPr lang="zh-CN" altLang="en-US" dirty="0"/>
              <a:t>机器学习、复旦大学邱锡鹏的蒲公英</a:t>
            </a:r>
            <a:r>
              <a:rPr lang="en-US" altLang="zh-CN" dirty="0"/>
              <a:t>-</a:t>
            </a:r>
            <a:r>
              <a:rPr lang="zh-CN" altLang="en-US" dirty="0"/>
              <a:t>神经网络与深度学习，最适合的感觉是榴莲，因为拨起来很费劲，一旦拨开很甜蜜。榴莲课</a:t>
            </a:r>
            <a:endParaRPr lang="zh-CN" altLang="en-US" dirty="0"/>
          </a:p>
        </p:txBody>
      </p:sp>
      <p:sp>
        <p:nvSpPr>
          <p:cNvPr id="4" name="灯片编号占位符 3"/>
          <p:cNvSpPr>
            <a:spLocks noGrp="1"/>
          </p:cNvSpPr>
          <p:nvPr>
            <p:ph type="sldNum" sz="quarter" idx="5"/>
          </p:nvPr>
        </p:nvSpPr>
        <p:spPr/>
        <p:txBody>
          <a:bodyPr/>
          <a:lstStyle/>
          <a:p>
            <a:fld id="{27A1B270-2DD3-4852-9DC5-35395D70D8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920"/>
            <a:ext cx="6858000" cy="1791013"/>
          </a:xfrm>
        </p:spPr>
        <p:txBody>
          <a:bodyPr anchor="b"/>
          <a:lstStyle>
            <a:lvl1pPr algn="ctr">
              <a:defRPr sz="3375"/>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2702001"/>
            <a:ext cx="6858000" cy="1242039"/>
          </a:xfrm>
        </p:spPr>
        <p:txBody>
          <a:bodyPr/>
          <a:lstStyle>
            <a:lvl1pPr marL="0" indent="0" algn="ctr">
              <a:buNone/>
              <a:defRPr sz="1350">
                <a:solidFill>
                  <a:schemeClr val="tx1"/>
                </a:solidFill>
              </a:defRPr>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8035" indent="0" algn="ctr">
              <a:buNone/>
              <a:defRPr sz="900"/>
            </a:lvl9pPr>
          </a:lstStyle>
          <a:p>
            <a:pPr fontAlgn="base"/>
            <a:r>
              <a:rPr lang="zh-CN" altLang="en-US" strike="noStrike" noProof="1"/>
              <a:t>单击此处编辑母版副标题样式</a:t>
            </a:r>
            <a:endParaRPr lang="zh-CN" altLang="en-US" strike="noStrike" noProof="1"/>
          </a:p>
        </p:txBody>
      </p:sp>
      <p:sp>
        <p:nvSpPr>
          <p:cNvPr id="4" name="Date Placeholder 3"/>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p:txBody>
          <a:bodyPr/>
          <a:lstStyle/>
          <a:p>
            <a:pPr lvl="0" fontAlgn="base"/>
            <a:endParaRPr lang="zh-CN" altLang="en-US"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Date Placeholder 3"/>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p:txBody>
          <a:bodyPr/>
          <a:lstStyle/>
          <a:p>
            <a:pPr lvl="0" fontAlgn="base"/>
            <a:endParaRPr lang="zh-CN" altLang="en-US"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15"/>
            <a:ext cx="2057400" cy="4389411"/>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206015"/>
            <a:ext cx="6052930" cy="4389411"/>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Date Placeholder 3"/>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p:txBody>
          <a:bodyPr/>
          <a:lstStyle/>
          <a:p>
            <a:pPr lvl="0" fontAlgn="base"/>
            <a:endParaRPr lang="zh-CN" altLang="en-US"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920"/>
            <a:ext cx="6858000" cy="1791013"/>
          </a:xfrm>
        </p:spPr>
        <p:txBody>
          <a:bodyPr anchor="b"/>
          <a:lstStyle>
            <a:lvl1pPr algn="ctr">
              <a:defRPr sz="3375"/>
            </a:lvl1pPr>
          </a:lstStyle>
          <a:p>
            <a:pPr fontAlgn="base"/>
            <a:r>
              <a:rPr lang="en-US" strike="noStrike" noProof="1"/>
              <a:t>Click to edit Master title style</a:t>
            </a:r>
            <a:endParaRPr lang="en-US" strike="noStrike" noProof="1"/>
          </a:p>
        </p:txBody>
      </p:sp>
      <p:sp>
        <p:nvSpPr>
          <p:cNvPr id="3" name="Subtitle 2"/>
          <p:cNvSpPr>
            <a:spLocks noGrp="1"/>
          </p:cNvSpPr>
          <p:nvPr>
            <p:ph type="subTitle" idx="1"/>
          </p:nvPr>
        </p:nvSpPr>
        <p:spPr>
          <a:xfrm>
            <a:off x="1143000" y="2702001"/>
            <a:ext cx="6858000" cy="1242039"/>
          </a:xfrm>
        </p:spPr>
        <p:txBody>
          <a:bodyPr/>
          <a:lstStyle>
            <a:lvl1pPr marL="0" indent="0" algn="ctr">
              <a:buNone/>
              <a:defRPr sz="1350"/>
            </a:lvl1pPr>
            <a:lvl2pPr marL="257175" indent="0" algn="ctr">
              <a:buNone/>
              <a:defRPr sz="1125"/>
            </a:lvl2pPr>
            <a:lvl3pPr marL="514350" indent="0" algn="ctr">
              <a:buNone/>
              <a:defRPr sz="1015"/>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8035" indent="0" algn="ctr">
              <a:buNone/>
              <a:defRPr sz="900"/>
            </a:lvl9pPr>
          </a:lstStyle>
          <a:p>
            <a:pPr fontAlgn="base"/>
            <a:r>
              <a:rPr lang="en-US" strike="noStrike" noProof="1"/>
              <a:t>Click to edit Master subtitle style</a:t>
            </a:r>
            <a:endParaRPr lang="en-US" strike="noStrike" noProof="1"/>
          </a:p>
        </p:txBody>
      </p:sp>
      <p:sp>
        <p:nvSpPr>
          <p:cNvPr id="4" name="Date Placeholder 3"/>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p:txBody>
          <a:bodyPr/>
          <a:lstStyle/>
          <a:p>
            <a:pPr lvl="0" fontAlgn="base"/>
            <a:endParaRPr lang="zh-CN" altLang="en-US"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noFill/>
        <a:effectLst/>
      </p:bgPr>
    </p:bg>
    <p:spTree>
      <p:nvGrpSpPr>
        <p:cNvPr id="1" name=""/>
        <p:cNvGrpSpPr/>
        <p:nvPr/>
      </p:nvGrpSpPr>
      <p:grpSpPr>
        <a:xfrm>
          <a:off x="0" y="0"/>
          <a:ext cx="0" cy="0"/>
          <a:chOff x="0" y="0"/>
          <a:chExt cx="0" cy="0"/>
        </a:xfrm>
      </p:grpSpPr>
      <p:cxnSp>
        <p:nvCxnSpPr>
          <p:cNvPr id="8" name="直接连接符 7"/>
          <p:cNvCxnSpPr/>
          <p:nvPr userDrawn="1"/>
        </p:nvCxnSpPr>
        <p:spPr>
          <a:xfrm>
            <a:off x="187325" y="742604"/>
            <a:ext cx="0" cy="3322425"/>
          </a:xfrm>
          <a:prstGeom prst="line">
            <a:avLst/>
          </a:prstGeom>
          <a:ln w="28575" cmpd="sng">
            <a:solidFill>
              <a:srgbClr val="002060"/>
            </a:solidFill>
            <a:prstDash val="solid"/>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直接连接符 6"/>
          <p:cNvCxnSpPr/>
          <p:nvPr userDrawn="1"/>
        </p:nvCxnSpPr>
        <p:spPr>
          <a:xfrm>
            <a:off x="44450" y="989582"/>
            <a:ext cx="8286750" cy="0"/>
          </a:xfrm>
          <a:prstGeom prst="line">
            <a:avLst/>
          </a:prstGeom>
          <a:ln w="28575" cmpd="sng">
            <a:solidFill>
              <a:schemeClr val="accent6"/>
            </a:solidFill>
            <a:prstDash val="solid"/>
          </a:ln>
        </p:spPr>
        <p:style>
          <a:lnRef idx="3">
            <a:schemeClr val="accent6"/>
          </a:lnRef>
          <a:fillRef idx="0">
            <a:schemeClr val="accent6"/>
          </a:fillRef>
          <a:effectRef idx="2">
            <a:schemeClr val="accent6"/>
          </a:effectRef>
          <a:fontRef idx="minor">
            <a:schemeClr val="tx1"/>
          </a:fontRef>
        </p:style>
      </p:cxnSp>
      <p:sp>
        <p:nvSpPr>
          <p:cNvPr id="2" name="Title 1"/>
          <p:cNvSpPr>
            <a:spLocks noGrp="1"/>
          </p:cNvSpPr>
          <p:nvPr>
            <p:ph type="title"/>
          </p:nvPr>
        </p:nvSpPr>
        <p:spPr>
          <a:xfrm>
            <a:off x="-4445" y="1905"/>
            <a:ext cx="9135745" cy="914084"/>
          </a:xfrm>
          <a:gradFill>
            <a:gsLst>
              <a:gs pos="0">
                <a:schemeClr val="accent1">
                  <a:lumMod val="5000"/>
                  <a:lumOff val="95000"/>
                </a:schemeClr>
              </a:gs>
              <a:gs pos="0">
                <a:srgbClr val="00B0F0"/>
              </a:gs>
              <a:gs pos="22000">
                <a:schemeClr val="accent1">
                  <a:lumMod val="45000"/>
                  <a:lumOff val="55000"/>
                </a:schemeClr>
              </a:gs>
              <a:gs pos="100000">
                <a:schemeClr val="accent1">
                  <a:lumMod val="30000"/>
                  <a:lumOff val="70000"/>
                </a:schemeClr>
              </a:gs>
            </a:gsLst>
            <a:lin ang="0" scaled="0"/>
          </a:gradFill>
        </p:spPr>
        <p:txBody>
          <a:bodyPr/>
          <a:lstStyle>
            <a:lvl1pPr algn="l">
              <a:defRPr/>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a:xfrm>
            <a:off x="457200" y="4684738"/>
            <a:ext cx="2133600" cy="357250"/>
          </a:xfrm>
          <a:prstGeom prst="rect">
            <a:avLst/>
          </a:prstGeom>
          <a:noFill/>
          <a:ln w="9525">
            <a:noFill/>
          </a:ln>
        </p:spPr>
        <p:txBody>
          <a:bodyPr/>
          <a:lstStyle/>
          <a:p>
            <a:pPr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a:xfrm>
            <a:off x="3124200" y="4684738"/>
            <a:ext cx="2895600" cy="357250"/>
          </a:xfrm>
          <a:prstGeom prst="rect">
            <a:avLst/>
          </a:prstGeom>
          <a:noFill/>
          <a:ln w="9525">
            <a:noFill/>
          </a:ln>
        </p:spPr>
        <p:txBody>
          <a:bodyPr/>
          <a:lstStyle/>
          <a:p>
            <a:pPr fontAlgn="base"/>
            <a:endParaRPr lang="zh-CN" altLang="en-US" strike="noStrike" noProof="1"/>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28"/>
            <a:ext cx="7886700" cy="2139927"/>
          </a:xfrm>
        </p:spPr>
        <p:txBody>
          <a:bodyPr anchor="b"/>
          <a:lstStyle>
            <a:lvl1pPr>
              <a:defRPr sz="3375"/>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623888" y="3442699"/>
            <a:ext cx="7886700" cy="112533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en-US" strike="noStrike" noProof="1"/>
              <a:t>Click to edit Master text styles</a:t>
            </a:r>
            <a:endParaRPr lang="en-US" strike="noStrike" noProof="1"/>
          </a:p>
        </p:txBody>
      </p:sp>
      <p:sp>
        <p:nvSpPr>
          <p:cNvPr id="4" name="Date Placeholder 3"/>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p:txBody>
          <a:bodyPr/>
          <a:lstStyle/>
          <a:p>
            <a:pPr lvl="0" fontAlgn="base"/>
            <a:endParaRPr lang="zh-CN" altLang="en-US"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200360"/>
            <a:ext cx="4032504" cy="3395066"/>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half" idx="2"/>
          </p:nvPr>
        </p:nvSpPr>
        <p:spPr>
          <a:xfrm>
            <a:off x="4654296" y="1200360"/>
            <a:ext cx="4032504" cy="3395066"/>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Date Placeholder 4"/>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6" name="Footer Placeholder 5"/>
          <p:cNvSpPr>
            <a:spLocks noGrp="1"/>
          </p:cNvSpPr>
          <p:nvPr>
            <p:ph type="ftr" sz="quarter" idx="11"/>
          </p:nvPr>
        </p:nvSpPr>
        <p:spPr/>
        <p:txBody>
          <a:bodyPr/>
          <a:lstStyle/>
          <a:p>
            <a:pPr lvl="0" fontAlgn="base"/>
            <a:endParaRPr lang="zh-CN" altLang="en-US" strike="noStrike" noProof="1"/>
          </a:p>
        </p:txBody>
      </p:sp>
      <p:sp>
        <p:nvSpPr>
          <p:cNvPr id="7" name="Slide Number Placeholder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92"/>
            <a:ext cx="7886700" cy="994346"/>
          </a:xfrm>
        </p:spPr>
        <p:txBody>
          <a:body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629841" y="1261093"/>
            <a:ext cx="3868340" cy="618042"/>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8035" indent="0">
              <a:buNone/>
              <a:defRPr sz="900" b="1"/>
            </a:lvl9pPr>
          </a:lstStyle>
          <a:p>
            <a:pPr lvl="0" fontAlgn="base"/>
            <a:r>
              <a:rPr lang="en-US" strike="noStrike" noProof="1"/>
              <a:t>Click to edit Master text styles</a:t>
            </a:r>
            <a:endParaRPr lang="en-US" strike="noStrike" noProof="1"/>
          </a:p>
        </p:txBody>
      </p:sp>
      <p:sp>
        <p:nvSpPr>
          <p:cNvPr id="4" name="Content Placeholder 3"/>
          <p:cNvSpPr>
            <a:spLocks noGrp="1"/>
          </p:cNvSpPr>
          <p:nvPr>
            <p:ph sz="half" idx="2"/>
          </p:nvPr>
        </p:nvSpPr>
        <p:spPr>
          <a:xfrm>
            <a:off x="629841" y="1879135"/>
            <a:ext cx="3868340" cy="2763924"/>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Text Placeholder 4"/>
          <p:cNvSpPr>
            <a:spLocks noGrp="1"/>
          </p:cNvSpPr>
          <p:nvPr>
            <p:ph type="body" sz="quarter" idx="3"/>
          </p:nvPr>
        </p:nvSpPr>
        <p:spPr>
          <a:xfrm>
            <a:off x="4629150" y="1261093"/>
            <a:ext cx="3887391" cy="618042"/>
          </a:xfrm>
        </p:spPr>
        <p:txBody>
          <a:bodyPr anchor="b"/>
          <a:lstStyle>
            <a:lvl1pPr marL="0" indent="0">
              <a:buNone/>
              <a:defRPr sz="1350" b="1"/>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8035" indent="0">
              <a:buNone/>
              <a:defRPr sz="900" b="1"/>
            </a:lvl9pPr>
          </a:lstStyle>
          <a:p>
            <a:pPr lvl="0" fontAlgn="base"/>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29150" y="1879135"/>
            <a:ext cx="3887391" cy="2763924"/>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7" name="Date Placeholder 6"/>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8" name="Footer Placeholder 7"/>
          <p:cNvSpPr>
            <a:spLocks noGrp="1"/>
          </p:cNvSpPr>
          <p:nvPr>
            <p:ph type="ftr" sz="quarter" idx="11"/>
          </p:nvPr>
        </p:nvSpPr>
        <p:spPr/>
        <p:txBody>
          <a:bodyPr/>
          <a:lstStyle/>
          <a:p>
            <a:pPr lvl="0" fontAlgn="base"/>
            <a:endParaRPr lang="zh-CN" altLang="en-US" strike="noStrike" noProof="1"/>
          </a:p>
        </p:txBody>
      </p:sp>
      <p:sp>
        <p:nvSpPr>
          <p:cNvPr id="9" name="Slide Number Placeholder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Date Placeholder 2"/>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4" name="Footer Placeholder 3"/>
          <p:cNvSpPr>
            <a:spLocks noGrp="1"/>
          </p:cNvSpPr>
          <p:nvPr>
            <p:ph type="ftr" sz="quarter" idx="11"/>
          </p:nvPr>
        </p:nvSpPr>
        <p:spPr/>
        <p:txBody>
          <a:bodyPr/>
          <a:lstStyle/>
          <a:p>
            <a:pPr lvl="0" fontAlgn="base"/>
            <a:endParaRPr lang="zh-CN" altLang="en-US" strike="noStrike" noProof="1"/>
          </a:p>
        </p:txBody>
      </p:sp>
      <p:sp>
        <p:nvSpPr>
          <p:cNvPr id="5" name="Slide Number Placeholder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3" name="Footer Placeholder 2"/>
          <p:cNvSpPr>
            <a:spLocks noGrp="1"/>
          </p:cNvSpPr>
          <p:nvPr>
            <p:ph type="ftr" sz="quarter" idx="11"/>
          </p:nvPr>
        </p:nvSpPr>
        <p:spPr/>
        <p:txBody>
          <a:bodyPr/>
          <a:lstStyle/>
          <a:p>
            <a:pPr lvl="0" fontAlgn="base"/>
            <a:endParaRPr lang="zh-CN" altLang="en-US" strike="noStrike" noProof="1"/>
          </a:p>
        </p:txBody>
      </p:sp>
      <p:sp>
        <p:nvSpPr>
          <p:cNvPr id="4" name="Slide Number Placeholder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60"/>
            <a:ext cx="2949178" cy="1200360"/>
          </a:xfrm>
        </p:spPr>
        <p:txBody>
          <a:bodyPr anchor="b"/>
          <a:lstStyle>
            <a:lvl1pPr>
              <a:defRPr sz="1800"/>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3887391" y="740698"/>
            <a:ext cx="4629150" cy="3655858"/>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Text Placeholder 3"/>
          <p:cNvSpPr>
            <a:spLocks noGrp="1"/>
          </p:cNvSpPr>
          <p:nvPr>
            <p:ph type="body" sz="half" idx="2"/>
          </p:nvPr>
        </p:nvSpPr>
        <p:spPr>
          <a:xfrm>
            <a:off x="629841" y="1543320"/>
            <a:ext cx="2949178" cy="28591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8035" indent="0">
              <a:buNone/>
              <a:defRPr sz="565"/>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6" name="Footer Placeholder 5"/>
          <p:cNvSpPr>
            <a:spLocks noGrp="1"/>
          </p:cNvSpPr>
          <p:nvPr>
            <p:ph type="ftr" sz="quarter" idx="11"/>
          </p:nvPr>
        </p:nvSpPr>
        <p:spPr/>
        <p:txBody>
          <a:bodyPr/>
          <a:lstStyle/>
          <a:p>
            <a:pPr lvl="0" fontAlgn="base"/>
            <a:endParaRPr lang="zh-CN" altLang="en-US" strike="noStrike" noProof="1"/>
          </a:p>
        </p:txBody>
      </p:sp>
      <p:sp>
        <p:nvSpPr>
          <p:cNvPr id="7" name="Slide Number Placeholder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Date Placeholder 3"/>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p:txBody>
          <a:bodyPr/>
          <a:lstStyle/>
          <a:p>
            <a:pPr lvl="0" fontAlgn="base"/>
            <a:endParaRPr lang="zh-CN" altLang="en-US"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60"/>
            <a:ext cx="2949178" cy="1200360"/>
          </a:xfrm>
        </p:spPr>
        <p:txBody>
          <a:bodyPr anchor="b"/>
          <a:lstStyle>
            <a:lvl1pPr>
              <a:defRPr sz="1800"/>
            </a:lvl1pPr>
          </a:lstStyle>
          <a:p>
            <a:pPr fontAlgn="base"/>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3887391" y="740698"/>
            <a:ext cx="4629150" cy="3655858"/>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8035" indent="0">
              <a:buNone/>
              <a:defRPr sz="1125"/>
            </a:lvl9pPr>
          </a:lstStyle>
          <a:p>
            <a:pPr fontAlgn="base"/>
            <a:endParaRPr lang="en-US" strike="noStrike" noProof="1"/>
          </a:p>
        </p:txBody>
      </p:sp>
      <p:sp>
        <p:nvSpPr>
          <p:cNvPr id="4" name="Text Placeholder 3"/>
          <p:cNvSpPr>
            <a:spLocks noGrp="1"/>
          </p:cNvSpPr>
          <p:nvPr>
            <p:ph type="body" sz="half" idx="2"/>
          </p:nvPr>
        </p:nvSpPr>
        <p:spPr>
          <a:xfrm>
            <a:off x="629841" y="1543320"/>
            <a:ext cx="2949178" cy="28591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8035" indent="0">
              <a:buNone/>
              <a:defRPr sz="565"/>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457200" y="4684738"/>
            <a:ext cx="2133600" cy="357250"/>
          </a:xfrm>
          <a:prstGeom prst="rect">
            <a:avLst/>
          </a:prstGeom>
          <a:noFill/>
          <a:ln w="9525">
            <a:noFill/>
          </a:ln>
        </p:spPr>
        <p:txBody>
          <a:bodyPr/>
          <a:lstStyle/>
          <a:p>
            <a:pPr fontAlgn="base"/>
            <a:endParaRPr lang="en-US" strike="noStrike" noProof="1"/>
          </a:p>
        </p:txBody>
      </p:sp>
      <p:sp>
        <p:nvSpPr>
          <p:cNvPr id="6" name="Footer Placeholder 5"/>
          <p:cNvSpPr>
            <a:spLocks noGrp="1"/>
          </p:cNvSpPr>
          <p:nvPr>
            <p:ph type="ftr" sz="quarter" idx="11"/>
          </p:nvPr>
        </p:nvSpPr>
        <p:spPr>
          <a:xfrm>
            <a:off x="3124200" y="4684738"/>
            <a:ext cx="2895600" cy="357250"/>
          </a:xfrm>
          <a:prstGeom prst="rect">
            <a:avLst/>
          </a:prstGeom>
          <a:noFill/>
          <a:ln w="9525">
            <a:noFill/>
          </a:ln>
        </p:spPr>
        <p:txBody>
          <a:bodyPr/>
          <a:lstStyle/>
          <a:p>
            <a:pPr fontAlgn="base"/>
            <a:endParaRPr lang="en-US" strike="noStrike" noProof="1"/>
          </a:p>
        </p:txBody>
      </p:sp>
      <p:sp>
        <p:nvSpPr>
          <p:cNvPr id="7" name="Slide Number Placeholder 6"/>
          <p:cNvSpPr>
            <a:spLocks noGrp="1"/>
          </p:cNvSpPr>
          <p:nvPr>
            <p:ph type="sldNum" sz="quarter" idx="12"/>
          </p:nvPr>
        </p:nvSpPr>
        <p:spPr>
          <a:xfrm>
            <a:off x="6553200" y="4684738"/>
            <a:ext cx="2133600" cy="357250"/>
          </a:xfrm>
          <a:prstGeom prst="rect">
            <a:avLst/>
          </a:prstGeom>
          <a:noFill/>
          <a:ln w="9525">
            <a:noFill/>
          </a:ln>
        </p:spPr>
        <p:txBody>
          <a:bodyPr/>
          <a:lstStyle/>
          <a:p>
            <a:pPr fontAlgn="base"/>
            <a:fld id="{9A0DB2DC-4C9A-4742-B13C-FB6460FD3503}" type="slidenum">
              <a:rPr lang="en-US" strike="noStrike" noProof="1">
                <a:latin typeface="Arial" panose="020B0604020202020204" pitchFamily="34" charset="0"/>
                <a:ea typeface="宋体" panose="02010600030101010101" pitchFamily="2" charset="-122"/>
                <a:cs typeface="+mn-ea"/>
              </a:rPr>
            </a:fld>
            <a:endParaRPr lang="en-US" strike="noStrike" noProof="1"/>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p:txBody>
          <a:bodyPr/>
          <a:lstStyle/>
          <a:p>
            <a:pPr lvl="0" fontAlgn="base"/>
            <a:endParaRPr lang="zh-CN" altLang="en-US"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015"/>
            <a:ext cx="2057400" cy="4389411"/>
          </a:xfrm>
        </p:spPr>
        <p:txBody>
          <a:bodyPr vert="eaVert"/>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06015"/>
            <a:ext cx="6052930" cy="4389411"/>
          </a:xfrm>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p:txBody>
          <a:bodyPr/>
          <a:lstStyle/>
          <a:p>
            <a:pPr lvl="0" fontAlgn="base"/>
            <a:endParaRPr lang="zh-CN" altLang="en-US"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与内容">
    <p:bg>
      <p:bgPr>
        <a:gradFill rotWithShape="0">
          <a:gsLst>
            <a:gs pos="0">
              <a:srgbClr val="000058"/>
            </a:gs>
            <a:gs pos="100000">
              <a:schemeClr val="bg1"/>
            </a:gs>
          </a:gsLst>
          <a:lin ang="2700000" scaled="1"/>
          <a:tileRect/>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effectLst/>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sz="half" idx="1"/>
          </p:nvPr>
        </p:nvSpPr>
        <p:spPr>
          <a:xfrm>
            <a:off x="628650" y="1369458"/>
            <a:ext cx="3886200" cy="3264074"/>
          </a:xfrm>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29150" y="1369458"/>
            <a:ext cx="3886200" cy="3264074"/>
          </a:xfrm>
        </p:spPr>
        <p:txBody>
          <a:bodyPr/>
          <a:lstStyle>
            <a:lvl1pPr>
              <a:defRPr>
                <a:effectLst/>
              </a:defRPr>
            </a:lvl1pPr>
            <a:lvl2pPr>
              <a:defRPr>
                <a:effectLst/>
              </a:defRPr>
            </a:lvl2pPr>
            <a:lvl3pPr>
              <a:defRPr>
                <a:effectLst/>
              </a:defRPr>
            </a:lvl3pPr>
            <a:lvl4pPr>
              <a:defRPr>
                <a:effectLst/>
              </a:defRPr>
            </a:lvl4pPr>
            <a:lvl5pPr>
              <a:defRPr>
                <a:effectLst/>
              </a:defRPr>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a:xfrm>
            <a:off x="457200" y="4683547"/>
            <a:ext cx="2133600" cy="342960"/>
          </a:xfrm>
          <a:prstGeom prst="rect">
            <a:avLst/>
          </a:prstGeom>
          <a:noFill/>
          <a:ln w="9525">
            <a:noFill/>
            <a:miter/>
          </a:ln>
        </p:spPr>
        <p:txBody>
          <a:bodyPr anchor="b"/>
          <a:lstStyle>
            <a:lvl1pPr>
              <a:defRPr>
                <a:effectLst/>
              </a:defRPr>
            </a:lvl1pPr>
          </a:lstStyle>
          <a:p>
            <a:pPr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6" name="页脚占位符 5"/>
          <p:cNvSpPr>
            <a:spLocks noGrp="1"/>
          </p:cNvSpPr>
          <p:nvPr>
            <p:ph type="ftr" sz="quarter" idx="11"/>
          </p:nvPr>
        </p:nvSpPr>
        <p:spPr>
          <a:xfrm>
            <a:off x="3124200" y="4687120"/>
            <a:ext cx="2895600" cy="342960"/>
          </a:xfrm>
          <a:prstGeom prst="rect">
            <a:avLst/>
          </a:prstGeom>
          <a:noFill/>
          <a:ln w="9525">
            <a:noFill/>
            <a:miter/>
          </a:ln>
        </p:spPr>
        <p:txBody>
          <a:bodyPr anchor="b"/>
          <a:lstStyle>
            <a:lvl1pPr>
              <a:defRPr>
                <a:effectLst/>
              </a:defRPr>
            </a:lvl1pPr>
          </a:lstStyle>
          <a:p>
            <a:pPr fontAlgn="base"/>
            <a:endParaRPr lang="zh-CN" altLang="en-US" strike="noStrike" noProof="1"/>
          </a:p>
        </p:txBody>
      </p:sp>
      <p:sp>
        <p:nvSpPr>
          <p:cNvPr id="7" name="灯片编号占位符 6"/>
          <p:cNvSpPr>
            <a:spLocks noGrp="1"/>
          </p:cNvSpPr>
          <p:nvPr>
            <p:ph type="sldNum" sz="quarter" idx="12"/>
          </p:nvPr>
        </p:nvSpPr>
        <p:spPr>
          <a:xfrm>
            <a:off x="6553200" y="4683547"/>
            <a:ext cx="2133600" cy="342960"/>
          </a:xfrm>
          <a:prstGeom prst="rect">
            <a:avLst/>
          </a:prstGeom>
          <a:noFill/>
          <a:ln w="9525">
            <a:noFill/>
            <a:miter/>
          </a:ln>
        </p:spPr>
        <p:txBody>
          <a:bodyPr anchor="b"/>
          <a:lstStyle>
            <a:lvl1pPr>
              <a:defRPr>
                <a:effectLst/>
              </a:defRPr>
            </a:lvl1pPr>
          </a:lstStyle>
          <a:p>
            <a:pP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4" name="矩形 3"/>
          <p:cNvSpPr/>
          <p:nvPr userDrawn="1"/>
        </p:nvSpPr>
        <p:spPr>
          <a:xfrm>
            <a:off x="0" y="4913079"/>
            <a:ext cx="9144000" cy="2304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userDrawn="1"/>
        </p:nvSpPr>
        <p:spPr>
          <a:xfrm>
            <a:off x="0" y="1000687"/>
            <a:ext cx="9144000" cy="12418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742950" y="1338297"/>
            <a:ext cx="7772400" cy="754857"/>
          </a:xfrm>
        </p:spPr>
        <p:txBody>
          <a:bodyPr anchor="b"/>
          <a:lstStyle>
            <a:lvl1pPr algn="ctr">
              <a:defRPr sz="36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429436"/>
            <a:ext cx="6858000" cy="1241822"/>
          </a:xfrm>
        </p:spPr>
        <p:txBody>
          <a:bodyPr/>
          <a:lstStyle>
            <a:lvl1pPr marL="0" indent="0" algn="ctr">
              <a:buNone/>
              <a:defRPr sz="1800">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9" name="文本框 8"/>
          <p:cNvSpPr txBox="1"/>
          <p:nvPr userDrawn="1"/>
        </p:nvSpPr>
        <p:spPr>
          <a:xfrm>
            <a:off x="114300" y="4930437"/>
            <a:ext cx="1200970" cy="253916"/>
          </a:xfrm>
          <a:prstGeom prst="rect">
            <a:avLst/>
          </a:prstGeom>
          <a:noFill/>
        </p:spPr>
        <p:txBody>
          <a:bodyPr wrap="none" rtlCol="0">
            <a:spAutoFit/>
          </a:bodyPr>
          <a:lstStyle/>
          <a:p>
            <a:r>
              <a:rPr lang="en-US" altLang="zh-CN" sz="1050" dirty="0">
                <a:solidFill>
                  <a:schemeClr val="bg1"/>
                </a:solidFill>
                <a:latin typeface="微软雅黑" panose="020B0503020204020204" pitchFamily="34" charset="-122"/>
                <a:ea typeface="微软雅黑" panose="020B0503020204020204" pitchFamily="34" charset="-122"/>
              </a:rPr>
              <a:t>Python</a:t>
            </a:r>
            <a:r>
              <a:rPr lang="zh-CN" altLang="en-US" sz="1050" dirty="0">
                <a:solidFill>
                  <a:schemeClr val="bg1"/>
                </a:solidFill>
                <a:latin typeface="微软雅黑" panose="020B0503020204020204" pitchFamily="34" charset="-122"/>
                <a:ea typeface="微软雅黑" panose="020B0503020204020204" pitchFamily="34" charset="-122"/>
              </a:rPr>
              <a:t>程序设计</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2787918" y="4930437"/>
            <a:ext cx="2800767" cy="253916"/>
          </a:xfrm>
          <a:prstGeom prst="rect">
            <a:avLst/>
          </a:prstGeom>
          <a:noFill/>
        </p:spPr>
        <p:txBody>
          <a:bodyPr wrap="none" rtlCol="0">
            <a:spAutoFit/>
          </a:bodyPr>
          <a:lstStyle/>
          <a:p>
            <a:r>
              <a:rPr lang="zh-CN" altLang="en-US" sz="1050" dirty="0">
                <a:solidFill>
                  <a:schemeClr val="bg1"/>
                </a:solidFill>
                <a:latin typeface="微软雅黑" panose="020B0503020204020204" pitchFamily="34" charset="-122"/>
                <a:ea typeface="微软雅黑" panose="020B0503020204020204" pitchFamily="34" charset="-122"/>
              </a:rPr>
              <a:t>彭小江，深圳技术大学</a:t>
            </a:r>
            <a:r>
              <a:rPr lang="en-US" altLang="zh-CN" sz="1050" dirty="0">
                <a:solidFill>
                  <a:schemeClr val="bg1"/>
                </a:solidFill>
                <a:latin typeface="微软雅黑" panose="020B0503020204020204" pitchFamily="34" charset="-122"/>
                <a:ea typeface="微软雅黑" panose="020B0503020204020204" pitchFamily="34" charset="-122"/>
              </a:rPr>
              <a:t>-</a:t>
            </a:r>
            <a:r>
              <a:rPr lang="zh-CN" altLang="en-US" sz="105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050" dirty="0">
              <a:solidFill>
                <a:schemeClr val="bg1"/>
              </a:solidFill>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371229" y="3744306"/>
            <a:ext cx="1634144" cy="1019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528"/>
            <a:ext cx="7886700" cy="2139927"/>
          </a:xfrm>
        </p:spPr>
        <p:txBody>
          <a:bodyPr anchor="b"/>
          <a:lstStyle>
            <a:lvl1pPr algn="l">
              <a:defRPr sz="3375"/>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3442699"/>
            <a:ext cx="7886700" cy="1125337"/>
          </a:xfrm>
        </p:spPr>
        <p:txBody>
          <a:bodyPr/>
          <a:lstStyle>
            <a:lvl1pPr marL="0" indent="0" algn="l">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5">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8035" indent="0">
              <a:buNone/>
              <a:defRPr sz="9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Date Placeholder 3"/>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5" name="Footer Placeholder 4"/>
          <p:cNvSpPr>
            <a:spLocks noGrp="1"/>
          </p:cNvSpPr>
          <p:nvPr>
            <p:ph type="ftr" sz="quarter" idx="11"/>
          </p:nvPr>
        </p:nvSpPr>
        <p:spPr/>
        <p:txBody>
          <a:bodyPr/>
          <a:lstStyle/>
          <a:p>
            <a:pPr lvl="0" fontAlgn="base"/>
            <a:endParaRPr lang="zh-CN" altLang="en-US" strike="noStrike" noProof="1"/>
          </a:p>
        </p:txBody>
      </p:sp>
      <p:sp>
        <p:nvSpPr>
          <p:cNvPr id="6" name="Slide Number Placeholder 5"/>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200360"/>
            <a:ext cx="4032504" cy="3395066"/>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4296" y="1200360"/>
            <a:ext cx="4032504" cy="3395066"/>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Date Placeholder 4"/>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6" name="Footer Placeholder 5"/>
          <p:cNvSpPr>
            <a:spLocks noGrp="1"/>
          </p:cNvSpPr>
          <p:nvPr>
            <p:ph type="ftr" sz="quarter" idx="11"/>
          </p:nvPr>
        </p:nvSpPr>
        <p:spPr/>
        <p:txBody>
          <a:bodyPr/>
          <a:lstStyle/>
          <a:p>
            <a:pPr lvl="0" fontAlgn="base"/>
            <a:endParaRPr lang="zh-CN" altLang="en-US" strike="noStrike" noProof="1"/>
          </a:p>
        </p:txBody>
      </p:sp>
      <p:sp>
        <p:nvSpPr>
          <p:cNvPr id="7" name="Slide Number Placeholder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727794"/>
          </a:xfrm>
        </p:spPr>
        <p:txBody>
          <a:bodyPr/>
          <a:lstStyle>
            <a:lvl1pPr algn="ct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944793" y="1175715"/>
            <a:ext cx="3526380" cy="532664"/>
          </a:xfrm>
        </p:spPr>
        <p:txBody>
          <a:bodyPr anchor="ctr" anchorCtr="0">
            <a:normAutofit/>
          </a:bodyPr>
          <a:lstStyle>
            <a:lvl1pPr marL="0" indent="0">
              <a:buNone/>
              <a:defRPr sz="1575" b="0"/>
            </a:lvl1pPr>
            <a:lvl2pPr marL="257175" indent="0">
              <a:buNone/>
              <a:defRPr sz="1125" b="1"/>
            </a:lvl2pPr>
            <a:lvl3pPr marL="514350" indent="0">
              <a:buNone/>
              <a:defRPr sz="1015"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8035" indent="0">
              <a:buNone/>
              <a:defRPr sz="9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944793" y="1754098"/>
            <a:ext cx="3526380" cy="2839970"/>
          </a:xfrm>
        </p:spPr>
        <p:txBody>
          <a:bodyPr>
            <a:normAutofit/>
          </a:bodyPr>
          <a:lstStyle>
            <a:lvl1pPr>
              <a:defRPr sz="1350"/>
            </a:lvl1pPr>
            <a:lvl2pPr>
              <a:defRPr sz="1125"/>
            </a:lvl2pPr>
            <a:lvl3pPr>
              <a:defRPr sz="1015"/>
            </a:lvl3pPr>
            <a:lvl4pPr>
              <a:defRPr sz="900"/>
            </a:lvl4pPr>
            <a:lvl5pPr>
              <a:defRPr sz="900"/>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z="1350"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717212" y="1175715"/>
            <a:ext cx="3526381" cy="532664"/>
          </a:xfrm>
        </p:spPr>
        <p:txBody>
          <a:bodyPr vert="horz" lIns="91440" tIns="45720" rIns="91440" bIns="45720" rtlCol="0" anchor="ctr" anchorCtr="0">
            <a:normAutofit/>
          </a:bodyPr>
          <a:lstStyle>
            <a:lvl1pPr marL="128905" indent="-128905">
              <a:buNone/>
              <a:defRPr lang="zh-CN" altLang="en-US" b="0" smtClean="0"/>
            </a:lvl1pPr>
          </a:lstStyle>
          <a:p>
            <a:pPr marL="0" lvl="0" indent="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717212" y="1768404"/>
            <a:ext cx="3526381" cy="2825663"/>
          </a:xfrm>
        </p:spPr>
        <p:txBody>
          <a:bodyPr>
            <a:normAutofit/>
          </a:bodyPr>
          <a:lstStyle>
            <a:lvl1pPr>
              <a:defRPr sz="1350"/>
            </a:lvl1pPr>
            <a:lvl2pPr>
              <a:defRPr sz="1125"/>
            </a:lvl2pPr>
            <a:lvl3pPr>
              <a:defRPr sz="1015"/>
            </a:lvl3pPr>
            <a:lvl4pPr>
              <a:defRPr sz="900"/>
            </a:lvl4pPr>
            <a:lvl5pPr>
              <a:defRPr sz="900"/>
            </a:lvl5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z="1350"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Date Placeholder 6"/>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8" name="Footer Placeholder 7"/>
          <p:cNvSpPr>
            <a:spLocks noGrp="1"/>
          </p:cNvSpPr>
          <p:nvPr>
            <p:ph type="ftr" sz="quarter" idx="11"/>
          </p:nvPr>
        </p:nvSpPr>
        <p:spPr/>
        <p:txBody>
          <a:bodyPr/>
          <a:lstStyle/>
          <a:p>
            <a:pPr lvl="0" fontAlgn="base"/>
            <a:endParaRPr lang="zh-CN" altLang="en-US" strike="noStrike" noProof="1"/>
          </a:p>
        </p:txBody>
      </p:sp>
      <p:sp>
        <p:nvSpPr>
          <p:cNvPr id="9" name="Slide Number Placeholder 8"/>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Date Placeholder 2"/>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4" name="Footer Placeholder 3"/>
          <p:cNvSpPr>
            <a:spLocks noGrp="1"/>
          </p:cNvSpPr>
          <p:nvPr>
            <p:ph type="ftr" sz="quarter" idx="11"/>
          </p:nvPr>
        </p:nvSpPr>
        <p:spPr/>
        <p:txBody>
          <a:bodyPr/>
          <a:lstStyle/>
          <a:p>
            <a:pPr lvl="0" fontAlgn="base"/>
            <a:endParaRPr lang="zh-CN" altLang="en-US" strike="noStrike" noProof="1"/>
          </a:p>
        </p:txBody>
      </p:sp>
      <p:sp>
        <p:nvSpPr>
          <p:cNvPr id="5" name="Slide Number Placeholder 4"/>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3" name="Footer Placeholder 2"/>
          <p:cNvSpPr>
            <a:spLocks noGrp="1"/>
          </p:cNvSpPr>
          <p:nvPr>
            <p:ph type="ftr" sz="quarter" idx="11"/>
          </p:nvPr>
        </p:nvSpPr>
        <p:spPr/>
        <p:txBody>
          <a:bodyPr/>
          <a:lstStyle/>
          <a:p>
            <a:pPr lvl="0" fontAlgn="base"/>
            <a:endParaRPr lang="zh-CN" altLang="en-US" strike="noStrike" noProof="1"/>
          </a:p>
        </p:txBody>
      </p:sp>
      <p:sp>
        <p:nvSpPr>
          <p:cNvPr id="4" name="Slide Number Placeholder 3"/>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2949178" cy="1200360"/>
          </a:xfrm>
        </p:spPr>
        <p:txBody>
          <a:bodyPr anchor="b"/>
          <a:lstStyle>
            <a:lvl1pPr>
              <a:defRPr sz="1800"/>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740698"/>
            <a:ext cx="4629150" cy="3655858"/>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1543320"/>
            <a:ext cx="2949178" cy="2859191"/>
          </a:xfrm>
        </p:spPr>
        <p:txBody>
          <a:bodyPr/>
          <a:lstStyle>
            <a:lvl1pPr marL="0" indent="0">
              <a:buNone/>
              <a:defRPr sz="900"/>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8035" indent="0">
              <a:buNone/>
              <a:defRPr sz="565"/>
            </a:lvl9pPr>
          </a:lstStyle>
          <a:p>
            <a:pPr lvl="0" fontAlgn="base"/>
            <a:r>
              <a:rPr lang="zh-CN" altLang="en-US" strike="noStrike" noProof="1"/>
              <a:t>单击此处编辑母版文本样式</a:t>
            </a:r>
            <a:endParaRPr lang="zh-CN" altLang="en-US" strike="noStrike" noProof="1"/>
          </a:p>
        </p:txBody>
      </p:sp>
      <p:sp>
        <p:nvSpPr>
          <p:cNvPr id="5" name="Date Placeholder 4"/>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6" name="Footer Placeholder 5"/>
          <p:cNvSpPr>
            <a:spLocks noGrp="1"/>
          </p:cNvSpPr>
          <p:nvPr>
            <p:ph type="ftr" sz="quarter" idx="11"/>
          </p:nvPr>
        </p:nvSpPr>
        <p:spPr/>
        <p:txBody>
          <a:bodyPr/>
          <a:lstStyle/>
          <a:p>
            <a:pPr lvl="0" fontAlgn="base"/>
            <a:endParaRPr lang="zh-CN" altLang="en-US" strike="noStrike" noProof="1"/>
          </a:p>
        </p:txBody>
      </p:sp>
      <p:sp>
        <p:nvSpPr>
          <p:cNvPr id="7" name="Slide Number Placeholder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60"/>
            <a:ext cx="3195638" cy="1200360"/>
          </a:xfrm>
        </p:spPr>
        <p:txBody>
          <a:bodyPr anchor="t" anchorCtr="0">
            <a:normAutofit/>
          </a:bodyPr>
          <a:lstStyle>
            <a:lvl1pPr>
              <a:defRPr sz="225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4038600" y="342961"/>
            <a:ext cx="4477941" cy="405359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8035" indent="0">
              <a:buNone/>
              <a:defRPr sz="1125"/>
            </a:lvl9pPr>
          </a:lstStyle>
          <a:p>
            <a:pPr fontAlgn="base"/>
            <a:endParaRPr lang="zh-CN" altLang="en-US" strike="noStrike" noProof="1"/>
          </a:p>
        </p:txBody>
      </p:sp>
      <p:sp>
        <p:nvSpPr>
          <p:cNvPr id="4" name="文本占位符 3"/>
          <p:cNvSpPr>
            <a:spLocks noGrp="1"/>
          </p:cNvSpPr>
          <p:nvPr>
            <p:ph type="body" sz="half" idx="2"/>
          </p:nvPr>
        </p:nvSpPr>
        <p:spPr>
          <a:xfrm>
            <a:off x="629841" y="1543320"/>
            <a:ext cx="3195638" cy="2859191"/>
          </a:xfrm>
        </p:spPr>
        <p:txBody>
          <a:bodyPr>
            <a:normAutofit/>
          </a:bodyPr>
          <a:lstStyle>
            <a:lvl1pPr marL="0" indent="0">
              <a:buNone/>
              <a:defRPr sz="1125"/>
            </a:lvl1pPr>
            <a:lvl2pPr marL="257175" indent="0">
              <a:buNone/>
              <a:defRPr sz="790"/>
            </a:lvl2pPr>
            <a:lvl3pPr marL="514350" indent="0">
              <a:buNone/>
              <a:defRPr sz="675"/>
            </a:lvl3pPr>
            <a:lvl4pPr marL="771525" indent="0">
              <a:buNone/>
              <a:defRPr sz="565"/>
            </a:lvl4pPr>
            <a:lvl5pPr marL="1028700" indent="0">
              <a:buNone/>
              <a:defRPr sz="565"/>
            </a:lvl5pPr>
            <a:lvl6pPr marL="1285875" indent="0">
              <a:buNone/>
              <a:defRPr sz="565"/>
            </a:lvl6pPr>
            <a:lvl7pPr marL="1543050" indent="0">
              <a:buNone/>
              <a:defRPr sz="565"/>
            </a:lvl7pPr>
            <a:lvl8pPr marL="1800225" indent="0">
              <a:buNone/>
              <a:defRPr sz="565"/>
            </a:lvl8pPr>
            <a:lvl9pPr marL="2058035" indent="0">
              <a:buNone/>
              <a:defRPr sz="565"/>
            </a:lvl9pPr>
          </a:lstStyle>
          <a:p>
            <a:pPr lvl="0" fontAlgn="base"/>
            <a:r>
              <a:rPr lang="zh-CN" altLang="en-US" strike="noStrike" noProof="1"/>
              <a:t>单击此处编辑母版文本样式</a:t>
            </a:r>
            <a:endParaRPr lang="zh-CN" altLang="en-US" strike="noStrike" noProof="1"/>
          </a:p>
        </p:txBody>
      </p:sp>
      <p:sp>
        <p:nvSpPr>
          <p:cNvPr id="5" name="Date Placeholder 4"/>
          <p:cNvSpPr>
            <a:spLocks noGrp="1"/>
          </p:cNvSpPr>
          <p:nvPr>
            <p:ph type="dt" sz="half" idx="10"/>
          </p:nvPr>
        </p:nvSpPr>
        <p:spPr/>
        <p:txBody>
          <a:body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6" name="Footer Placeholder 5"/>
          <p:cNvSpPr>
            <a:spLocks noGrp="1"/>
          </p:cNvSpPr>
          <p:nvPr>
            <p:ph type="ftr" sz="quarter" idx="11"/>
          </p:nvPr>
        </p:nvSpPr>
        <p:spPr/>
        <p:txBody>
          <a:bodyPr/>
          <a:lstStyle/>
          <a:p>
            <a:pPr lvl="0" fontAlgn="base"/>
            <a:endParaRPr lang="zh-CN" altLang="en-US" strike="noStrike" noProof="1"/>
          </a:p>
        </p:txBody>
      </p:sp>
      <p:sp>
        <p:nvSpPr>
          <p:cNvPr id="7" name="Slide Number Placeholder 6"/>
          <p:cNvSpPr>
            <a:spLocks noGrp="1"/>
          </p:cNvSpPr>
          <p:nvPr>
            <p:ph type="sldNum" sz="quarter" idx="12"/>
          </p:nvPr>
        </p:nvSpPr>
        <p:spPr/>
        <p:txBody>
          <a:body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06015"/>
            <a:ext cx="8229600" cy="857400"/>
          </a:xfrm>
          <a:prstGeom prst="rect">
            <a:avLst/>
          </a:prstGeom>
          <a:noFill/>
          <a:ln w="9525">
            <a:noFill/>
          </a:ln>
        </p:spPr>
        <p:txBody>
          <a:bodyPr anchor="ctr"/>
          <a:lstStyle/>
          <a:p>
            <a:pPr lvl="0" indent="0"/>
            <a:r>
              <a:rPr lang="zh-CN" altLang="en-US"/>
              <a:t>单击此处编辑母版标题样式</a:t>
            </a:r>
            <a:endParaRPr lang="zh-CN" altLang="en-US"/>
          </a:p>
        </p:txBody>
      </p:sp>
      <p:sp>
        <p:nvSpPr>
          <p:cNvPr id="1027" name="Rectangle 3"/>
          <p:cNvSpPr>
            <a:spLocks noGrp="1"/>
          </p:cNvSpPr>
          <p:nvPr>
            <p:ph type="body"/>
          </p:nvPr>
        </p:nvSpPr>
        <p:spPr>
          <a:xfrm>
            <a:off x="457200" y="1200360"/>
            <a:ext cx="8229600" cy="3395066"/>
          </a:xfrm>
          <a:prstGeom prst="rect">
            <a:avLst/>
          </a:prstGeom>
          <a:noFill/>
          <a:ln w="9525">
            <a:noFill/>
          </a:ln>
        </p:spPr>
        <p:txBody>
          <a:bodyPr anchor="t"/>
          <a:lstStyle/>
          <a:p>
            <a:pPr lvl="0" indent="-342900"/>
            <a:r>
              <a:rPr lang="zh-CN" altLang="en-US"/>
              <a:t>单击此处编辑母版文本样式</a:t>
            </a:r>
            <a:endParaRPr lang="zh-CN" altLang="en-US"/>
          </a:p>
          <a:p>
            <a:pPr lvl="1" indent="-28575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1028" name="Rectangle 4"/>
          <p:cNvSpPr>
            <a:spLocks noGrp="1"/>
          </p:cNvSpPr>
          <p:nvPr>
            <p:ph type="dt" sz="half" idx="2"/>
          </p:nvPr>
        </p:nvSpPr>
        <p:spPr>
          <a:xfrm>
            <a:off x="457200" y="4684738"/>
            <a:ext cx="2133600" cy="357250"/>
          </a:xfrm>
          <a:prstGeom prst="rect">
            <a:avLst/>
          </a:prstGeom>
          <a:noFill/>
          <a:ln w="9525">
            <a:noFill/>
            <a:miter/>
          </a:ln>
        </p:spPr>
        <p:txBody>
          <a:bodyPr/>
          <a:lstStyle>
            <a:lvl1pPr>
              <a:defRPr sz="1050"/>
            </a:lvl1p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1029" name="Rectangle 5"/>
          <p:cNvSpPr>
            <a:spLocks noGrp="1"/>
          </p:cNvSpPr>
          <p:nvPr>
            <p:ph type="ftr" sz="quarter" idx="3"/>
          </p:nvPr>
        </p:nvSpPr>
        <p:spPr>
          <a:xfrm>
            <a:off x="3124200" y="4684738"/>
            <a:ext cx="2895600" cy="357250"/>
          </a:xfrm>
          <a:prstGeom prst="rect">
            <a:avLst/>
          </a:prstGeom>
          <a:noFill/>
          <a:ln w="9525">
            <a:noFill/>
            <a:miter/>
          </a:ln>
        </p:spPr>
        <p:txBody>
          <a:bodyPr/>
          <a:lstStyle>
            <a:lvl1pPr algn="ctr">
              <a:defRPr sz="1050"/>
            </a:lvl1pPr>
          </a:lstStyle>
          <a:p>
            <a:pPr lvl="0" fontAlgn="base"/>
            <a:endParaRPr lang="zh-CN" altLang="en-US" strike="noStrike" noProof="1"/>
          </a:p>
        </p:txBody>
      </p:sp>
      <p:sp>
        <p:nvSpPr>
          <p:cNvPr id="1030" name="Rectangle 6"/>
          <p:cNvSpPr>
            <a:spLocks noGrp="1"/>
          </p:cNvSpPr>
          <p:nvPr>
            <p:ph type="sldNum" sz="quarter" idx="4"/>
          </p:nvPr>
        </p:nvSpPr>
        <p:spPr>
          <a:xfrm>
            <a:off x="6553200" y="4684738"/>
            <a:ext cx="2133600" cy="357250"/>
          </a:xfrm>
          <a:prstGeom prst="rect">
            <a:avLst/>
          </a:prstGeom>
          <a:noFill/>
          <a:ln w="9525">
            <a:noFill/>
            <a:miter/>
          </a:ln>
        </p:spPr>
        <p:txBody>
          <a:bodyPr/>
          <a:lstStyle>
            <a:lvl1pPr algn="r">
              <a:defRPr sz="105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marL="0" lvl="0" indent="0" algn="ctr" defTabSz="685800" eaLnBrk="1" fontAlgn="base" latinLnBrk="0" hangingPunct="1">
        <a:spcBef>
          <a:spcPct val="0"/>
        </a:spcBef>
        <a:spcAft>
          <a:spcPct val="0"/>
        </a:spcAft>
        <a:buClr>
          <a:srgbClr val="000000"/>
        </a:buClr>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spcBef>
          <a:spcPct val="15000"/>
        </a:spcBef>
        <a:spcAft>
          <a:spcPct val="0"/>
        </a:spcAft>
        <a:buChar char="•"/>
        <a:defRPr sz="2400" b="0" i="0" u="none" kern="1200" baseline="0">
          <a:solidFill>
            <a:schemeClr val="tx1"/>
          </a:solidFill>
          <a:latin typeface="+mn-lt"/>
          <a:ea typeface="+mn-ea"/>
          <a:cs typeface="+mn-cs"/>
        </a:defRPr>
      </a:lvl1pPr>
      <a:lvl2pPr marL="557530" lvl="1" indent="-214630" algn="l" defTabSz="685800" eaLnBrk="0" fontAlgn="base" latinLnBrk="0" hangingPunct="0">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0" fontAlgn="base" latinLnBrk="0" hangingPunct="0">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0" fontAlgn="base" latinLnBrk="0" hangingPunct="0">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0" fontAlgn="base" latinLnBrk="0" hangingPunct="0">
        <a:spcBef>
          <a:spcPct val="15000"/>
        </a:spcBef>
        <a:spcAft>
          <a:spcPct val="0"/>
        </a:spcAft>
        <a:buChar char="»"/>
        <a:defRPr sz="1500" b="0" i="0" u="none" kern="1200" baseline="0">
          <a:solidFill>
            <a:schemeClr val="tx1"/>
          </a:solidFill>
          <a:latin typeface="+mn-lt"/>
          <a:ea typeface="+mn-ea"/>
          <a:cs typeface="+mn-cs"/>
        </a:defRPr>
      </a:lvl5pPr>
      <a:lvl6pPr marL="1886585" lvl="5" indent="-171450" algn="l" defTabSz="685800" eaLnBrk="0" fontAlgn="base" latinLnBrk="0" hangingPunct="0">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0" fontAlgn="base" latinLnBrk="0" hangingPunct="0">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0" fontAlgn="base" latinLnBrk="0" hangingPunct="0">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0" fontAlgn="base" latinLnBrk="0" hangingPunct="0">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2pPr>
      <a:lvl3pPr marL="685800" lvl="2"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3pPr>
      <a:lvl4pPr marL="1028700" lvl="3"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4pPr>
      <a:lvl5pPr marL="1371600" lvl="4"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5pPr>
      <a:lvl6pPr marL="1714500" lvl="5"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6pPr>
      <a:lvl7pPr marL="2058035" lvl="6"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7pPr>
      <a:lvl8pPr marL="2400935" lvl="7"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8pPr>
      <a:lvl9pPr marL="2743835" lvl="8" indent="0" algn="l" defTabSz="685800" eaLnBrk="1" fontAlgn="base" latinLnBrk="0" hangingPunct="1">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1025"/>
          <p:cNvSpPr>
            <a:spLocks noGrp="1"/>
          </p:cNvSpPr>
          <p:nvPr>
            <p:ph type="title"/>
          </p:nvPr>
        </p:nvSpPr>
        <p:spPr>
          <a:xfrm>
            <a:off x="457200" y="206015"/>
            <a:ext cx="8229600" cy="857400"/>
          </a:xfrm>
          <a:prstGeom prst="rect">
            <a:avLst/>
          </a:prstGeom>
          <a:noFill/>
          <a:ln w="9525">
            <a:noFill/>
          </a:ln>
        </p:spPr>
        <p:txBody>
          <a:bodyPr anchor="ctr"/>
          <a:lstStyle/>
          <a:p>
            <a:pPr lvl="0" indent="0"/>
            <a:r>
              <a:rPr lang="zh-CN" altLang="en-US"/>
              <a:t>Click to edit Master title style</a:t>
            </a:r>
            <a:endParaRPr lang="zh-CN" altLang="en-US"/>
          </a:p>
        </p:txBody>
      </p:sp>
      <p:sp>
        <p:nvSpPr>
          <p:cNvPr id="2051" name="Text Placeholder 1026"/>
          <p:cNvSpPr>
            <a:spLocks noGrp="1"/>
          </p:cNvSpPr>
          <p:nvPr>
            <p:ph type="body"/>
          </p:nvPr>
        </p:nvSpPr>
        <p:spPr>
          <a:xfrm>
            <a:off x="457200" y="1200360"/>
            <a:ext cx="8229600" cy="3395066"/>
          </a:xfrm>
          <a:prstGeom prst="rect">
            <a:avLst/>
          </a:prstGeom>
          <a:noFill/>
          <a:ln w="9525">
            <a:noFill/>
          </a:ln>
        </p:spPr>
        <p:txBody>
          <a:bodyPr anchor="t"/>
          <a:lstStyle/>
          <a:p>
            <a:pPr lvl="0" indent="-342900"/>
            <a:r>
              <a:rPr lang="zh-CN" altLang="en-US"/>
              <a:t>Click to edit Master text styles</a:t>
            </a:r>
            <a:endParaRPr lang="zh-CN" altLang="en-US"/>
          </a:p>
          <a:p>
            <a:pPr lvl="1" indent="-285750"/>
            <a:r>
              <a:rPr lang="zh-CN" altLang="en-US"/>
              <a:t>Second level</a:t>
            </a:r>
            <a:endParaRPr lang="zh-CN" altLang="en-US"/>
          </a:p>
          <a:p>
            <a:pPr lvl="2" indent="-228600"/>
            <a:r>
              <a:rPr lang="zh-CN" altLang="en-US"/>
              <a:t>Third level</a:t>
            </a:r>
            <a:endParaRPr lang="zh-CN" altLang="en-US"/>
          </a:p>
          <a:p>
            <a:pPr lvl="3" indent="-228600"/>
            <a:r>
              <a:rPr lang="zh-CN" altLang="en-US"/>
              <a:t>Fourth level</a:t>
            </a:r>
            <a:endParaRPr lang="zh-CN" altLang="en-US"/>
          </a:p>
          <a:p>
            <a:pPr lvl="4" indent="-228600"/>
            <a:r>
              <a:rPr lang="zh-CN" altLang="en-US"/>
              <a:t>Fifth level</a:t>
            </a:r>
            <a:endParaRPr lang="zh-CN" altLang="en-US"/>
          </a:p>
        </p:txBody>
      </p:sp>
      <p:sp>
        <p:nvSpPr>
          <p:cNvPr id="1028" name="Date Placeholder 1027"/>
          <p:cNvSpPr>
            <a:spLocks noGrp="1"/>
          </p:cNvSpPr>
          <p:nvPr>
            <p:ph type="dt" sz="half" idx="2"/>
          </p:nvPr>
        </p:nvSpPr>
        <p:spPr>
          <a:xfrm>
            <a:off x="457200" y="4684738"/>
            <a:ext cx="2133600" cy="357250"/>
          </a:xfrm>
          <a:prstGeom prst="rect">
            <a:avLst/>
          </a:prstGeom>
          <a:noFill/>
          <a:ln w="9525">
            <a:noFill/>
          </a:ln>
        </p:spPr>
        <p:txBody>
          <a:bodyPr/>
          <a:lstStyle>
            <a:lvl1pPr>
              <a:defRPr sz="1050"/>
            </a:lvl1pPr>
          </a:lstStyle>
          <a:p>
            <a:pPr lvl="0" fontAlgn="base"/>
            <a:fld id="{BB962C8B-B14F-4D97-AF65-F5344CB8AC3E}" type="datetimeFigureOut">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latin typeface="Arial" panose="020B0604020202020204" pitchFamily="34" charset="0"/>
              <a:ea typeface="宋体" panose="02010600030101010101" pitchFamily="2" charset="-122"/>
              <a:cs typeface="+mn-ea"/>
            </a:endParaRPr>
          </a:p>
        </p:txBody>
      </p:sp>
      <p:sp>
        <p:nvSpPr>
          <p:cNvPr id="1029" name="Footer Placeholder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vl1pPr>
          </a:lstStyle>
          <a:p>
            <a:pPr lvl="0" fontAlgn="base"/>
            <a:endParaRPr lang="zh-CN" altLang="en-US" strike="noStrike" noProof="1"/>
          </a:p>
        </p:txBody>
      </p:sp>
      <p:sp>
        <p:nvSpPr>
          <p:cNvPr id="1030" name="Slide Number Placeholder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fontAlgn="base"/>
            <a:fld id="{9A0DB2DC-4C9A-4742-B13C-FB6460FD3503}" type="slidenum">
              <a:rPr lang="zh-CN" altLang="en-US" strike="noStrike" noProof="1" dirty="0">
                <a:latin typeface="Arial" panose="020B0604020202020204" pitchFamily="34" charset="0"/>
                <a:ea typeface="宋体" panose="02010600030101010101" pitchFamily="2" charset="-122"/>
                <a:cs typeface="+mn-ea"/>
              </a:rPr>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mj-lt"/>
          <a:ea typeface="+mj-ea"/>
          <a:cs typeface="+mj-cs"/>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6pPr>
      <a:lvl7pPr marL="2058035" lvl="6"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7pPr>
      <a:lvl8pPr marL="2400935" lvl="7"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8pPr>
      <a:lvl9pPr marL="2743835" lvl="8" indent="0" algn="l" defTabSz="685800" eaLnBrk="1" fontAlgn="base" latinLnBrk="0" hangingPunct="1">
        <a:lnSpc>
          <a:spcPct val="100000"/>
        </a:lnSpc>
        <a:spcBef>
          <a:spcPct val="0"/>
        </a:spcBef>
        <a:spcAft>
          <a:spcPct val="0"/>
        </a:spcAft>
        <a:buFont typeface="Arial" panose="020B0604020202020204" pitchFamily="34" charset="0"/>
        <a:buNone/>
        <a:defRPr sz="135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3.xml"/><Relationship Id="rId4" Type="http://schemas.openxmlformats.org/officeDocument/2006/relationships/image" Target="../media/image18.emf"/><Relationship Id="rId3" Type="http://schemas.openxmlformats.org/officeDocument/2006/relationships/oleObject" Target="../embeddings/oleObject2.bin"/><Relationship Id="rId2" Type="http://schemas.openxmlformats.org/officeDocument/2006/relationships/image" Target="../media/image17.emf"/><Relationship Id="rId1"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3.xml"/><Relationship Id="rId2" Type="http://schemas.openxmlformats.org/officeDocument/2006/relationships/image" Target="../media/image19.wmf"/><Relationship Id="rId1" Type="http://schemas.openxmlformats.org/officeDocument/2006/relationships/oleObject" Target="../embeddings/oleObject3.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38032" y="1055595"/>
            <a:ext cx="5829300" cy="1186913"/>
          </a:xfrm>
        </p:spPr>
        <p:txBody>
          <a:bodyPr>
            <a:noAutofit/>
          </a:bodyPr>
          <a:lstStyle/>
          <a:p>
            <a:r>
              <a:rPr lang="en-US" altLang="zh-CN" dirty="0">
                <a:latin typeface="Times New Roman" panose="02020603050405020304" pitchFamily="18" charset="0"/>
                <a:cs typeface="Times New Roman" panose="02020603050405020304" pitchFamily="18" charset="0"/>
              </a:rPr>
              <a:t>Python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Programming</a:t>
            </a:r>
            <a:br>
              <a:rPr lang="en-US" altLang="zh-CN" dirty="0"/>
            </a:br>
            <a:r>
              <a:rPr lang="en-US" altLang="zh-CN" b="1" dirty="0">
                <a:solidFill>
                  <a:srgbClr val="000000"/>
                </a:solidFill>
                <a:latin typeface="隶书" panose="02010509060101010101" pitchFamily="1" charset="-122"/>
                <a:ea typeface="+mj-ea"/>
              </a:rPr>
              <a:t>Python</a:t>
            </a:r>
            <a:r>
              <a:rPr lang="zh-CN" altLang="en-US" b="1" dirty="0">
                <a:solidFill>
                  <a:srgbClr val="000000"/>
                </a:solidFill>
                <a:latin typeface="隶书" panose="02010509060101010101" pitchFamily="1" charset="-122"/>
                <a:ea typeface="+mj-ea"/>
              </a:rPr>
              <a:t>程序设计</a:t>
            </a:r>
            <a:endParaRPr lang="zh-CN" altLang="en-US" dirty="0"/>
          </a:p>
        </p:txBody>
      </p:sp>
      <p:sp>
        <p:nvSpPr>
          <p:cNvPr id="3" name="副标题 2"/>
          <p:cNvSpPr>
            <a:spLocks noGrp="1"/>
          </p:cNvSpPr>
          <p:nvPr>
            <p:ph type="subTitle" idx="1"/>
          </p:nvPr>
        </p:nvSpPr>
        <p:spPr/>
        <p:txBody>
          <a:bodyPr>
            <a:normAutofit lnSpcReduction="10000"/>
          </a:bodyPr>
          <a:lstStyle/>
          <a:p>
            <a:r>
              <a:rPr lang="zh-CN" altLang="en-US" dirty="0"/>
              <a:t>彭小江，博士，副教授</a:t>
            </a:r>
            <a:endParaRPr lang="en-US" altLang="zh-CN" dirty="0"/>
          </a:p>
          <a:p>
            <a:r>
              <a:rPr lang="zh-CN" altLang="en-US" dirty="0"/>
              <a:t>深圳技术大学</a:t>
            </a:r>
            <a:endParaRPr lang="en-US" altLang="zh-CN" dirty="0"/>
          </a:p>
          <a:p>
            <a:r>
              <a:rPr lang="en-US" altLang="zh-CN" dirty="0"/>
              <a:t>Email: pengxiaojiang@sztu.edu.cn</a:t>
            </a:r>
            <a:endParaRPr lang="en-US" altLang="zh-CN" dirty="0"/>
          </a:p>
          <a:p>
            <a:r>
              <a:rPr lang="en-US" altLang="zh-CN" dirty="0"/>
              <a:t>Homepage: https://pengxj.github.io/</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7169"/>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a:solidFill>
                  <a:schemeClr val="tx1"/>
                </a:solidFill>
                <a:latin typeface="Times New Roman" panose="02020603050405020304" pitchFamily="18" charset="0"/>
                <a:ea typeface="+mj-ea"/>
                <a:cs typeface="+mj-cs"/>
              </a:rPr>
              <a:t>1.1 </a:t>
            </a:r>
            <a:r>
              <a:rPr lang="zh-CN" altLang="en-US" b="1" kern="1200" baseline="0">
                <a:solidFill>
                  <a:schemeClr val="tx1"/>
                </a:solidFill>
                <a:latin typeface="Times New Roman" panose="02020603050405020304" pitchFamily="18" charset="0"/>
                <a:ea typeface="+mj-ea"/>
                <a:cs typeface="+mj-cs"/>
              </a:rPr>
              <a:t>如何选择</a:t>
            </a:r>
            <a:r>
              <a:rPr lang="en-US" altLang="zh-CN" b="1" kern="1200" baseline="0">
                <a:solidFill>
                  <a:schemeClr val="tx1"/>
                </a:solidFill>
                <a:latin typeface="Times New Roman" panose="02020603050405020304" pitchFamily="18" charset="0"/>
                <a:ea typeface="+mj-ea"/>
                <a:cs typeface="+mj-cs"/>
              </a:rPr>
              <a:t>Python</a:t>
            </a:r>
            <a:r>
              <a:rPr lang="zh-CN" altLang="en-US" b="1" kern="1200" baseline="0">
                <a:solidFill>
                  <a:schemeClr val="tx1"/>
                </a:solidFill>
                <a:latin typeface="Times New Roman" panose="02020603050405020304" pitchFamily="18" charset="0"/>
                <a:ea typeface="+mj-ea"/>
                <a:cs typeface="+mj-cs"/>
              </a:rPr>
              <a:t>版本</a:t>
            </a:r>
            <a:endParaRPr lang="zh-CN" altLang="en-US" b="1" kern="1200" baseline="0">
              <a:solidFill>
                <a:schemeClr val="tx1"/>
              </a:solidFill>
              <a:latin typeface="Times New Roman" panose="02020603050405020304" pitchFamily="18" charset="0"/>
              <a:ea typeface="+mj-ea"/>
              <a:cs typeface="+mj-cs"/>
            </a:endParaRPr>
          </a:p>
        </p:txBody>
      </p:sp>
      <p:sp>
        <p:nvSpPr>
          <p:cNvPr id="11266" name="文本占位符 7170"/>
          <p:cNvSpPr>
            <a:spLocks noGrp="1"/>
          </p:cNvSpPr>
          <p:nvPr>
            <p:ph idx="1"/>
          </p:nvPr>
        </p:nvSpPr>
        <p:spPr>
          <a:xfrm>
            <a:off x="391795" y="1193800"/>
            <a:ext cx="8206740" cy="1776730"/>
          </a:xfrm>
        </p:spPr>
        <p:txBody>
          <a:bodyPr anchor="t"/>
          <a:lstStyle/>
          <a:p>
            <a:pPr defTabSz="914400">
              <a:spcBef>
                <a:spcPct val="0"/>
              </a:spcBef>
              <a:spcAft>
                <a:spcPts val="600"/>
              </a:spcAft>
              <a:buSzPct val="90000"/>
              <a:buFont typeface="Arial" panose="020B0604020202020204" pitchFamily="34" charset="0"/>
              <a:buChar char="•"/>
            </a:pPr>
            <a:r>
              <a:rPr lang="zh-CN" altLang="en-US" sz="1600">
                <a:latin typeface="宋体" panose="02010600030101010101" pitchFamily="2" charset="-122"/>
              </a:rPr>
              <a:t>启动“</a:t>
            </a:r>
            <a:r>
              <a:rPr lang="en-US" altLang="zh-CN" sz="1600">
                <a:latin typeface="宋体" panose="02010600030101010101" pitchFamily="2" charset="-122"/>
              </a:rPr>
              <a:t>IDLE</a:t>
            </a:r>
            <a:r>
              <a:rPr lang="zh-CN" altLang="en-US" sz="1600">
                <a:latin typeface="宋体" panose="02010600030101010101" pitchFamily="2" charset="-122"/>
              </a:rPr>
              <a:t>（</a:t>
            </a:r>
            <a:r>
              <a:rPr lang="en-US" altLang="zh-CN" sz="1600">
                <a:latin typeface="宋体" panose="02010600030101010101" pitchFamily="2" charset="-122"/>
              </a:rPr>
              <a:t>Python GUI</a:t>
            </a:r>
            <a:r>
              <a:rPr lang="zh-CN" altLang="en-US" sz="1600">
                <a:latin typeface="宋体" panose="02010600030101010101" pitchFamily="2" charset="-122"/>
              </a:rPr>
              <a:t>）”即可可以看到当前安装的</a:t>
            </a:r>
            <a:r>
              <a:rPr lang="en-US" altLang="zh-CN" sz="1600">
                <a:latin typeface="宋体" panose="02010600030101010101" pitchFamily="2" charset="-122"/>
              </a:rPr>
              <a:t>Python</a:t>
            </a:r>
            <a:r>
              <a:rPr lang="zh-CN" altLang="en-US" sz="1600">
                <a:latin typeface="宋体" panose="02010600030101010101" pitchFamily="2" charset="-122"/>
              </a:rPr>
              <a:t>版本号。</a:t>
            </a:r>
            <a:endParaRPr lang="en-US" altLang="zh-CN" sz="1600" dirty="0">
              <a:solidFill>
                <a:srgbClr val="FF0000"/>
              </a:solidFill>
            </a:endParaRPr>
          </a:p>
        </p:txBody>
      </p:sp>
      <p:pic>
        <p:nvPicPr>
          <p:cNvPr id="11267" name="Picture 1"/>
          <p:cNvPicPr>
            <a:picLocks noChangeAspect="1"/>
          </p:cNvPicPr>
          <p:nvPr/>
        </p:nvPicPr>
        <p:blipFill>
          <a:blip r:embed="rId1"/>
          <a:stretch>
            <a:fillRect/>
          </a:stretch>
        </p:blipFill>
        <p:spPr>
          <a:xfrm>
            <a:off x="473075" y="1819275"/>
            <a:ext cx="5821680" cy="822325"/>
          </a:xfrm>
          <a:prstGeom prst="rect">
            <a:avLst/>
          </a:prstGeom>
          <a:noFill/>
          <a:ln w="9525">
            <a:solidFill>
              <a:schemeClr val="accent1"/>
            </a:solidFill>
          </a:ln>
        </p:spPr>
      </p:pic>
      <p:pic>
        <p:nvPicPr>
          <p:cNvPr id="2" name="Picture 1"/>
          <p:cNvPicPr>
            <a:picLocks noChangeAspect="1"/>
          </p:cNvPicPr>
          <p:nvPr/>
        </p:nvPicPr>
        <p:blipFill>
          <a:blip r:embed="rId2"/>
          <a:stretch>
            <a:fillRect/>
          </a:stretch>
        </p:blipFill>
        <p:spPr>
          <a:xfrm>
            <a:off x="473075" y="3853815"/>
            <a:ext cx="5820410" cy="1052195"/>
          </a:xfrm>
          <a:prstGeom prst="rect">
            <a:avLst/>
          </a:prstGeom>
          <a:ln>
            <a:solidFill>
              <a:schemeClr val="accent1"/>
            </a:solidFill>
          </a:ln>
        </p:spPr>
      </p:pic>
      <p:pic>
        <p:nvPicPr>
          <p:cNvPr id="3" name="Picture 2"/>
          <p:cNvPicPr>
            <a:picLocks noChangeAspect="1"/>
          </p:cNvPicPr>
          <p:nvPr/>
        </p:nvPicPr>
        <p:blipFill>
          <a:blip r:embed="rId3"/>
          <a:stretch>
            <a:fillRect/>
          </a:stretch>
        </p:blipFill>
        <p:spPr>
          <a:xfrm>
            <a:off x="473075" y="2790190"/>
            <a:ext cx="5821045" cy="923925"/>
          </a:xfrm>
          <a:prstGeom prst="rect">
            <a:avLst/>
          </a:prstGeom>
          <a:ln>
            <a:solidFill>
              <a:schemeClr val="accent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a:solidFill>
                  <a:schemeClr val="tx1"/>
                </a:solidFill>
                <a:latin typeface="Times New Roman" panose="02020603050405020304" pitchFamily="18" charset="0"/>
                <a:sym typeface="+mn-ea"/>
              </a:rPr>
              <a:t>1.1 </a:t>
            </a:r>
            <a:r>
              <a:rPr lang="zh-CN" altLang="en-US" b="1">
                <a:solidFill>
                  <a:schemeClr val="tx1"/>
                </a:solidFill>
                <a:latin typeface="Times New Roman" panose="02020603050405020304" pitchFamily="18" charset="0"/>
                <a:sym typeface="+mn-ea"/>
              </a:rPr>
              <a:t>如何选择</a:t>
            </a:r>
            <a:r>
              <a:rPr lang="en-US" altLang="zh-CN" b="1">
                <a:solidFill>
                  <a:schemeClr val="tx1"/>
                </a:solidFill>
                <a:latin typeface="Times New Roman" panose="02020603050405020304" pitchFamily="18" charset="0"/>
                <a:sym typeface="+mn-ea"/>
              </a:rPr>
              <a:t>Python</a:t>
            </a:r>
            <a:r>
              <a:rPr lang="zh-CN" altLang="en-US" b="1">
                <a:solidFill>
                  <a:schemeClr val="tx1"/>
                </a:solidFill>
                <a:latin typeface="Times New Roman" panose="02020603050405020304" pitchFamily="18" charset="0"/>
                <a:sym typeface="+mn-ea"/>
              </a:rPr>
              <a:t>版本</a:t>
            </a:r>
            <a:endParaRPr lang="en-US"/>
          </a:p>
        </p:txBody>
      </p:sp>
      <p:pic>
        <p:nvPicPr>
          <p:cNvPr id="4" name="Picture 3" descr="}]EJU748M3(EJ4(L]B$W``U"/>
          <p:cNvPicPr>
            <a:picLocks noChangeAspect="1"/>
          </p:cNvPicPr>
          <p:nvPr/>
        </p:nvPicPr>
        <p:blipFill>
          <a:blip r:embed="rId1"/>
          <a:stretch>
            <a:fillRect/>
          </a:stretch>
        </p:blipFill>
        <p:spPr>
          <a:xfrm>
            <a:off x="873125" y="1403350"/>
            <a:ext cx="6403340" cy="3550920"/>
          </a:xfrm>
          <a:prstGeom prst="rect">
            <a:avLst/>
          </a:prstGeom>
        </p:spPr>
      </p:pic>
      <p:sp>
        <p:nvSpPr>
          <p:cNvPr id="7" name="Text Box 6"/>
          <p:cNvSpPr txBox="1"/>
          <p:nvPr/>
        </p:nvSpPr>
        <p:spPr>
          <a:xfrm>
            <a:off x="455930" y="1035050"/>
            <a:ext cx="4585335" cy="368300"/>
          </a:xfrm>
          <a:prstGeom prst="rect">
            <a:avLst/>
          </a:prstGeom>
          <a:noFill/>
        </p:spPr>
        <p:txBody>
          <a:bodyPr wrap="none" rtlCol="0" anchor="t">
            <a:spAutoFit/>
          </a:bodyPr>
          <a:lstStyle/>
          <a:p>
            <a:pPr defTabSz="914400">
              <a:spcBef>
                <a:spcPct val="0"/>
              </a:spcBef>
              <a:spcAft>
                <a:spcPts val="600"/>
              </a:spcAft>
              <a:buSzPct val="90000"/>
              <a:buFont typeface="Arial" panose="020B0604020202020204" pitchFamily="34" charset="0"/>
              <a:buChar char="•"/>
            </a:pPr>
            <a:r>
              <a:rPr lang="zh-CN" altLang="en-US" dirty="0">
                <a:sym typeface="+mn-ea"/>
              </a:rPr>
              <a:t>多版本共存时注意事项：</a:t>
            </a:r>
            <a:r>
              <a:rPr lang="zh-CN" altLang="en-US" dirty="0">
                <a:solidFill>
                  <a:srgbClr val="FF0000"/>
                </a:solidFill>
                <a:sym typeface="+mn-ea"/>
              </a:rPr>
              <a:t>系统环境变量</a:t>
            </a:r>
            <a:r>
              <a:rPr lang="en-US" altLang="zh-CN" dirty="0">
                <a:solidFill>
                  <a:srgbClr val="FF0000"/>
                </a:solidFill>
                <a:sym typeface="+mn-ea"/>
              </a:rPr>
              <a:t>path</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11265"/>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a:latin typeface="+mj-lt"/>
                <a:ea typeface="+mj-ea"/>
                <a:cs typeface="+mj-cs"/>
              </a:rPr>
              <a:t>1.2 Python</a:t>
            </a:r>
            <a:r>
              <a:rPr lang="zh-CN" altLang="en-US" kern="1200" baseline="0">
                <a:latin typeface="+mj-lt"/>
                <a:ea typeface="+mj-ea"/>
                <a:cs typeface="+mj-cs"/>
              </a:rPr>
              <a:t>安装与简单使用</a:t>
            </a:r>
            <a:endParaRPr lang="zh-CN" altLang="en-US" kern="1200" baseline="0">
              <a:latin typeface="+mj-lt"/>
              <a:ea typeface="+mj-ea"/>
              <a:cs typeface="+mj-cs"/>
            </a:endParaRPr>
          </a:p>
        </p:txBody>
      </p:sp>
      <p:sp>
        <p:nvSpPr>
          <p:cNvPr id="12290" name="文本占位符 11266"/>
          <p:cNvSpPr>
            <a:spLocks noGrp="1"/>
          </p:cNvSpPr>
          <p:nvPr>
            <p:ph idx="1"/>
          </p:nvPr>
        </p:nvSpPr>
        <p:spPr>
          <a:xfrm>
            <a:off x="375380" y="1162417"/>
            <a:ext cx="6173280" cy="3395066"/>
          </a:xfrm>
        </p:spPr>
        <p:txBody>
          <a:bodyPr anchor="t"/>
          <a:lstStyle/>
          <a:p>
            <a:pPr defTabSz="914400">
              <a:lnSpc>
                <a:spcPct val="80000"/>
              </a:lnSpc>
              <a:spcBef>
                <a:spcPts val="1200"/>
              </a:spcBef>
              <a:spcAft>
                <a:spcPts val="600"/>
              </a:spcAft>
              <a:buSzPct val="90000"/>
              <a:buFont typeface="Wingdings" panose="05000000000000000000" charset="0"/>
              <a:buChar char="§"/>
            </a:pPr>
            <a:r>
              <a:rPr lang="zh-CN" altLang="en-US" sz="1800" dirty="0"/>
              <a:t>几个重要网址</a:t>
            </a:r>
            <a:endParaRPr lang="zh-CN" altLang="en-US" sz="1800" dirty="0"/>
          </a:p>
          <a:p>
            <a:pPr defTabSz="914400">
              <a:lnSpc>
                <a:spcPct val="80000"/>
              </a:lnSpc>
              <a:spcBef>
                <a:spcPts val="1200"/>
              </a:spcBef>
              <a:spcAft>
                <a:spcPts val="600"/>
              </a:spcAft>
              <a:buSzPct val="90000"/>
              <a:buFont typeface="Wingdings" panose="05000000000000000000" charset="0"/>
              <a:buChar char="Ø"/>
            </a:pPr>
            <a:r>
              <a:rPr lang="en-US" altLang="zh-CN" sz="1600" dirty="0"/>
              <a:t>https://www.python.org/</a:t>
            </a:r>
            <a:endParaRPr lang="en-US" altLang="zh-CN" sz="1600" dirty="0"/>
          </a:p>
          <a:p>
            <a:pPr defTabSz="914400">
              <a:lnSpc>
                <a:spcPct val="80000"/>
              </a:lnSpc>
              <a:spcBef>
                <a:spcPts val="1200"/>
              </a:spcBef>
              <a:spcAft>
                <a:spcPts val="600"/>
              </a:spcAft>
              <a:buSzPct val="90000"/>
              <a:buFont typeface="Wingdings" panose="05000000000000000000" charset="0"/>
              <a:buChar char="Ø"/>
            </a:pPr>
            <a:r>
              <a:rPr lang="en-US" altLang="zh-CN" sz="1600" dirty="0"/>
              <a:t>https://www.python.org/doc/</a:t>
            </a:r>
            <a:endParaRPr lang="en-US" altLang="zh-CN" sz="1600" dirty="0"/>
          </a:p>
          <a:p>
            <a:pPr defTabSz="914400">
              <a:lnSpc>
                <a:spcPct val="80000"/>
              </a:lnSpc>
              <a:spcBef>
                <a:spcPts val="1200"/>
              </a:spcBef>
              <a:spcAft>
                <a:spcPts val="600"/>
              </a:spcAft>
              <a:buSzPct val="90000"/>
              <a:buFont typeface="Wingdings" panose="05000000000000000000" charset="0"/>
              <a:buChar char="Ø"/>
            </a:pPr>
            <a:r>
              <a:rPr lang="en-US" altLang="zh-CN" sz="1600" dirty="0">
                <a:solidFill>
                  <a:schemeClr val="tx1">
                    <a:lumMod val="50000"/>
                    <a:lumOff val="50000"/>
                  </a:schemeClr>
                </a:solidFill>
              </a:rPr>
              <a:t>http://bugs.python.org/</a:t>
            </a:r>
            <a:endParaRPr lang="en-US" altLang="zh-CN" sz="1600" dirty="0">
              <a:solidFill>
                <a:schemeClr val="tx1">
                  <a:lumMod val="50000"/>
                  <a:lumOff val="50000"/>
                </a:schemeClr>
              </a:solidFill>
            </a:endParaRPr>
          </a:p>
          <a:p>
            <a:pPr defTabSz="914400">
              <a:lnSpc>
                <a:spcPct val="80000"/>
              </a:lnSpc>
              <a:spcBef>
                <a:spcPts val="1200"/>
              </a:spcBef>
              <a:spcAft>
                <a:spcPts val="600"/>
              </a:spcAft>
              <a:buSzPct val="90000"/>
              <a:buFont typeface="Wingdings" panose="05000000000000000000" charset="0"/>
              <a:buChar char="Ø"/>
            </a:pPr>
            <a:r>
              <a:rPr lang="en-US" altLang="zh-CN" sz="1600" dirty="0">
                <a:solidFill>
                  <a:schemeClr val="tx1">
                    <a:lumMod val="50000"/>
                    <a:lumOff val="50000"/>
                  </a:schemeClr>
                </a:solidFill>
              </a:rPr>
              <a:t>https://hackerone.com/python</a:t>
            </a:r>
            <a:endParaRPr lang="en-US" altLang="zh-CN" sz="1600" dirty="0">
              <a:solidFill>
                <a:schemeClr val="tx1">
                  <a:lumMod val="50000"/>
                  <a:lumOff val="50000"/>
                </a:schemeClr>
              </a:solidFill>
            </a:endParaRPr>
          </a:p>
          <a:p>
            <a:pPr defTabSz="914400">
              <a:lnSpc>
                <a:spcPct val="80000"/>
              </a:lnSpc>
              <a:spcBef>
                <a:spcPts val="1200"/>
              </a:spcBef>
              <a:spcAft>
                <a:spcPts val="600"/>
              </a:spcAft>
              <a:buSzPct val="90000"/>
              <a:buFont typeface="Wingdings" panose="05000000000000000000" charset="0"/>
              <a:buChar char="Ø"/>
            </a:pPr>
            <a:r>
              <a:rPr lang="en-US" altLang="zh-CN" sz="1600" dirty="0">
                <a:solidFill>
                  <a:schemeClr val="tx1">
                    <a:lumMod val="50000"/>
                    <a:lumOff val="50000"/>
                  </a:schemeClr>
                </a:solidFill>
              </a:rPr>
              <a:t>http://stackoverflow.com/questions/tagged/python</a:t>
            </a:r>
            <a:endParaRPr lang="en-US" altLang="zh-CN" sz="1600" dirty="0">
              <a:solidFill>
                <a:schemeClr val="tx1">
                  <a:lumMod val="50000"/>
                  <a:lumOff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a:latin typeface="+mj-lt"/>
                <a:ea typeface="+mj-ea"/>
                <a:cs typeface="+mj-cs"/>
                <a:sym typeface="Arial" panose="020B0604020202020204" charset="-122"/>
              </a:rPr>
              <a:t>1.2 Python</a:t>
            </a:r>
            <a:r>
              <a:rPr lang="zh-CN" altLang="en-US" kern="1200" baseline="0">
                <a:latin typeface="+mj-lt"/>
                <a:ea typeface="+mj-ea"/>
                <a:cs typeface="+mj-cs"/>
                <a:sym typeface="Arial" panose="020B0604020202020204" charset="-122"/>
              </a:rPr>
              <a:t>安装与简单使用</a:t>
            </a:r>
            <a:endParaRPr lang="en-US" altLang="en-US" kern="1200" baseline="0">
              <a:latin typeface="+mj-lt"/>
              <a:ea typeface="+mj-ea"/>
              <a:cs typeface="+mj-cs"/>
            </a:endParaRPr>
          </a:p>
        </p:txBody>
      </p:sp>
      <p:sp>
        <p:nvSpPr>
          <p:cNvPr id="13314" name="Content Placeholder 2"/>
          <p:cNvSpPr>
            <a:spLocks noGrp="1"/>
          </p:cNvSpPr>
          <p:nvPr>
            <p:ph idx="1"/>
          </p:nvPr>
        </p:nvSpPr>
        <p:spPr/>
        <p:txBody>
          <a:bodyPr anchor="t"/>
          <a:lstStyle/>
          <a:p>
            <a:pPr defTabSz="914400">
              <a:lnSpc>
                <a:spcPct val="80000"/>
              </a:lnSpc>
              <a:spcBef>
                <a:spcPts val="1200"/>
              </a:spcBef>
              <a:spcAft>
                <a:spcPts val="600"/>
              </a:spcAft>
              <a:buSzPct val="90000"/>
              <a:buFont typeface="Wingdings" panose="05000000000000000000" charset="0"/>
              <a:buChar char="§"/>
            </a:pPr>
            <a:r>
              <a:rPr lang="zh-CN" altLang="en-US" sz="1800" dirty="0"/>
              <a:t>默认编程环境：</a:t>
            </a:r>
            <a:r>
              <a:rPr lang="en-US" altLang="zh-CN" sz="1800" dirty="0">
                <a:solidFill>
                  <a:srgbClr val="FF0000"/>
                </a:solidFill>
              </a:rPr>
              <a:t>IDLE</a:t>
            </a:r>
            <a:r>
              <a:rPr lang="zh-CN" altLang="en-US" sz="1800" dirty="0">
                <a:solidFill>
                  <a:srgbClr val="FF0000"/>
                </a:solidFill>
                <a:ea typeface="宋体" panose="02010600030101010101" pitchFamily="2" charset="-122"/>
              </a:rPr>
              <a:t>，</a:t>
            </a:r>
            <a:r>
              <a:rPr lang="en-US" altLang="zh-CN" sz="1800" dirty="0">
                <a:solidFill>
                  <a:srgbClr val="FF0000"/>
                </a:solidFill>
                <a:ea typeface="宋体" panose="02010600030101010101" pitchFamily="2" charset="-122"/>
              </a:rPr>
              <a:t>cmd-&gt;python</a:t>
            </a:r>
            <a:r>
              <a:rPr lang="zh-CN" altLang="en-US" sz="1800" dirty="0">
                <a:solidFill>
                  <a:srgbClr val="FF0000"/>
                </a:solidFill>
                <a:ea typeface="宋体" panose="02010600030101010101" pitchFamily="2" charset="-122"/>
              </a:rPr>
              <a:t>（当成计算器使用，或测试某个语句，注意</a:t>
            </a:r>
            <a:r>
              <a:rPr lang="en-US" altLang="zh-CN" sz="1800" dirty="0">
                <a:solidFill>
                  <a:srgbClr val="FF0000"/>
                </a:solidFill>
                <a:ea typeface="宋体" panose="02010600030101010101" pitchFamily="2" charset="-122"/>
              </a:rPr>
              <a:t>exit()</a:t>
            </a:r>
            <a:r>
              <a:rPr lang="zh-CN" altLang="en-US" sz="1800" dirty="0">
                <a:solidFill>
                  <a:srgbClr val="FF0000"/>
                </a:solidFill>
                <a:ea typeface="宋体" panose="02010600030101010101" pitchFamily="2" charset="-122"/>
              </a:rPr>
              <a:t>退出）</a:t>
            </a:r>
            <a:endParaRPr lang="en-US" altLang="zh-CN" sz="1800" dirty="0">
              <a:solidFill>
                <a:srgbClr val="FF0000"/>
              </a:solidFill>
            </a:endParaRPr>
          </a:p>
          <a:p>
            <a:pPr defTabSz="914400">
              <a:lnSpc>
                <a:spcPct val="80000"/>
              </a:lnSpc>
              <a:spcBef>
                <a:spcPts val="1200"/>
              </a:spcBef>
              <a:spcAft>
                <a:spcPts val="600"/>
              </a:spcAft>
              <a:buSzPct val="90000"/>
              <a:buFont typeface="Wingdings" panose="05000000000000000000" charset="0"/>
              <a:buChar char="§"/>
            </a:pPr>
            <a:r>
              <a:rPr lang="zh-CN" altLang="en-US" sz="1800" dirty="0"/>
              <a:t>其他常用开发环境：</a:t>
            </a:r>
            <a:endParaRPr lang="zh-CN" altLang="en-US" sz="1800" dirty="0"/>
          </a:p>
          <a:p>
            <a:pPr defTabSz="914400">
              <a:lnSpc>
                <a:spcPct val="80000"/>
              </a:lnSpc>
              <a:spcBef>
                <a:spcPts val="600"/>
              </a:spcBef>
              <a:spcAft>
                <a:spcPts val="600"/>
              </a:spcAft>
              <a:buSzPct val="90000"/>
              <a:buFont typeface="Wingdings" panose="05000000000000000000" charset="0"/>
              <a:buChar char="Ø"/>
            </a:pPr>
            <a:r>
              <a:rPr lang="en-US" altLang="zh-CN" sz="1500" dirty="0">
                <a:solidFill>
                  <a:srgbClr val="FF0000"/>
                </a:solidFill>
              </a:rPr>
              <a:t>Eclipse+PyDev</a:t>
            </a:r>
            <a:endParaRPr lang="en-US" altLang="zh-CN" sz="1500" dirty="0">
              <a:solidFill>
                <a:srgbClr val="FF0000"/>
              </a:solidFill>
            </a:endParaRPr>
          </a:p>
          <a:p>
            <a:pPr defTabSz="914400">
              <a:lnSpc>
                <a:spcPct val="80000"/>
              </a:lnSpc>
              <a:spcBef>
                <a:spcPts val="600"/>
              </a:spcBef>
              <a:spcAft>
                <a:spcPts val="600"/>
              </a:spcAft>
              <a:buSzPct val="90000"/>
              <a:buFont typeface="Wingdings" panose="05000000000000000000" charset="0"/>
              <a:buChar char="Ø"/>
            </a:pPr>
            <a:r>
              <a:rPr lang="en-US" altLang="zh-CN" sz="1500" b="1" dirty="0">
                <a:solidFill>
                  <a:srgbClr val="FF0000"/>
                </a:solidFill>
              </a:rPr>
              <a:t>PyCharm</a:t>
            </a:r>
            <a:endParaRPr lang="en-US" altLang="zh-CN" sz="1500" b="1" dirty="0">
              <a:solidFill>
                <a:srgbClr val="FF0000"/>
              </a:solidFill>
            </a:endParaRPr>
          </a:p>
          <a:p>
            <a:pPr defTabSz="914400">
              <a:lnSpc>
                <a:spcPct val="80000"/>
              </a:lnSpc>
              <a:spcBef>
                <a:spcPts val="600"/>
              </a:spcBef>
              <a:spcAft>
                <a:spcPts val="600"/>
              </a:spcAft>
              <a:buSzPct val="90000"/>
              <a:buFont typeface="Wingdings" panose="05000000000000000000" charset="0"/>
              <a:buChar char="Ø"/>
            </a:pPr>
            <a:r>
              <a:rPr lang="en-US" altLang="zh-CN" sz="1500" dirty="0"/>
              <a:t>wingIDE</a:t>
            </a:r>
            <a:endParaRPr lang="en-US" altLang="zh-CN" sz="1500" dirty="0"/>
          </a:p>
          <a:p>
            <a:pPr defTabSz="914400">
              <a:lnSpc>
                <a:spcPct val="80000"/>
              </a:lnSpc>
              <a:spcBef>
                <a:spcPts val="600"/>
              </a:spcBef>
              <a:spcAft>
                <a:spcPts val="600"/>
              </a:spcAft>
              <a:buSzPct val="90000"/>
              <a:buFont typeface="Wingdings" panose="05000000000000000000" charset="0"/>
              <a:buChar char="Ø"/>
            </a:pPr>
            <a:r>
              <a:rPr lang="en-US" altLang="zh-CN" sz="1500" dirty="0">
                <a:solidFill>
                  <a:srgbClr val="FF0000"/>
                </a:solidFill>
              </a:rPr>
              <a:t>Eric</a:t>
            </a:r>
            <a:endParaRPr lang="en-US" altLang="zh-CN" sz="1500" dirty="0">
              <a:solidFill>
                <a:srgbClr val="FF0000"/>
              </a:solidFill>
            </a:endParaRPr>
          </a:p>
          <a:p>
            <a:pPr defTabSz="914400">
              <a:lnSpc>
                <a:spcPct val="80000"/>
              </a:lnSpc>
              <a:spcBef>
                <a:spcPts val="600"/>
              </a:spcBef>
              <a:spcAft>
                <a:spcPts val="600"/>
              </a:spcAft>
              <a:buSzPct val="90000"/>
              <a:buFont typeface="Wingdings" panose="05000000000000000000" charset="0"/>
              <a:buChar char="Ø"/>
            </a:pPr>
            <a:r>
              <a:rPr lang="en-US" altLang="zh-CN" sz="1500" dirty="0"/>
              <a:t>PythonWin</a:t>
            </a:r>
            <a:endParaRPr lang="en-US" altLang="zh-CN" sz="1500" dirty="0"/>
          </a:p>
          <a:p>
            <a:pPr defTabSz="914400">
              <a:lnSpc>
                <a:spcPct val="80000"/>
              </a:lnSpc>
              <a:spcBef>
                <a:spcPts val="600"/>
              </a:spcBef>
              <a:spcAft>
                <a:spcPts val="600"/>
              </a:spcAft>
              <a:buSzPct val="90000"/>
              <a:buFont typeface="Wingdings" panose="05000000000000000000" charset="0"/>
              <a:buChar char="Ø"/>
            </a:pPr>
            <a:r>
              <a:rPr lang="en-US" altLang="zh-CN" sz="1500" b="1" dirty="0">
                <a:solidFill>
                  <a:srgbClr val="FF0000"/>
                </a:solidFill>
              </a:rPr>
              <a:t>(Anaconda3)</a:t>
            </a:r>
            <a:r>
              <a:rPr lang="zh-CN" altLang="en-US" sz="1500" dirty="0">
                <a:solidFill>
                  <a:srgbClr val="FF0000"/>
                </a:solidFill>
                <a:ea typeface="宋体" panose="02010600030101010101" pitchFamily="2" charset="-122"/>
              </a:rPr>
              <a:t>：</a:t>
            </a:r>
            <a:r>
              <a:rPr lang="en-US" altLang="zh-CN" sz="1500" dirty="0">
                <a:solidFill>
                  <a:srgbClr val="FF0000"/>
                </a:solidFill>
                <a:ea typeface="宋体" panose="02010600030101010101" pitchFamily="2" charset="-122"/>
              </a:rPr>
              <a:t>Jupyter Notebook</a:t>
            </a:r>
            <a:endParaRPr lang="en-US" altLang="zh-CN" sz="1500" dirty="0">
              <a:solidFill>
                <a:srgbClr val="FF0000"/>
              </a:solidFill>
              <a:ea typeface="宋体" panose="02010600030101010101" pitchFamily="2" charset="-122"/>
            </a:endParaRPr>
          </a:p>
          <a:p>
            <a:pPr defTabSz="914400">
              <a:lnSpc>
                <a:spcPct val="80000"/>
              </a:lnSpc>
              <a:spcBef>
                <a:spcPts val="600"/>
              </a:spcBef>
              <a:spcAft>
                <a:spcPts val="600"/>
              </a:spcAft>
              <a:buSzPct val="90000"/>
              <a:buFont typeface="Wingdings" panose="05000000000000000000" charset="0"/>
              <a:buChar char="Ø"/>
            </a:pPr>
            <a:r>
              <a:rPr lang="en-US" altLang="en-US" sz="1500" dirty="0" err="1"/>
              <a:t>zwPython</a:t>
            </a:r>
            <a:endParaRPr lang="en-US" altLang="en-US" sz="1500" dirty="0"/>
          </a:p>
          <a:p>
            <a:pPr defTabSz="914400">
              <a:lnSpc>
                <a:spcPct val="80000"/>
              </a:lnSpc>
              <a:spcBef>
                <a:spcPts val="600"/>
              </a:spcBef>
              <a:spcAft>
                <a:spcPts val="600"/>
              </a:spcAft>
              <a:buSzPct val="90000"/>
              <a:buFont typeface="Wingdings" panose="05000000000000000000" charset="0"/>
              <a:buChar char="Ø"/>
            </a:pPr>
            <a:r>
              <a:rPr lang="en-US" altLang="en-US" sz="1500" dirty="0">
                <a:solidFill>
                  <a:srgbClr val="FF0000"/>
                </a:solidFill>
              </a:rPr>
              <a:t>VS Code</a:t>
            </a:r>
            <a:endParaRPr lang="en-US" altLang="en-US" sz="1500"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12289"/>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a:latin typeface="+mj-lt"/>
                <a:ea typeface="+mj-ea"/>
                <a:cs typeface="+mj-cs"/>
              </a:rPr>
              <a:t>1.2 Python</a:t>
            </a:r>
            <a:r>
              <a:rPr lang="zh-CN" altLang="en-US" kern="1200" baseline="0">
                <a:latin typeface="+mj-lt"/>
                <a:ea typeface="+mj-ea"/>
                <a:cs typeface="+mj-cs"/>
              </a:rPr>
              <a:t>简单使用</a:t>
            </a:r>
            <a:endParaRPr lang="zh-CN" altLang="en-US" kern="1200" baseline="0">
              <a:latin typeface="+mj-lt"/>
              <a:ea typeface="+mj-ea"/>
              <a:cs typeface="+mj-cs"/>
            </a:endParaRPr>
          </a:p>
        </p:txBody>
      </p:sp>
      <p:sp>
        <p:nvSpPr>
          <p:cNvPr id="14338" name="文本占位符 12290"/>
          <p:cNvSpPr>
            <a:spLocks noGrp="1"/>
          </p:cNvSpPr>
          <p:nvPr>
            <p:ph idx="1"/>
          </p:nvPr>
        </p:nvSpPr>
        <p:spPr/>
        <p:txBody>
          <a:bodyPr anchor="t"/>
          <a:lstStyle/>
          <a:p>
            <a:pPr>
              <a:spcBef>
                <a:spcPct val="0"/>
              </a:spcBef>
              <a:buFont typeface="Wingdings" panose="05000000000000000000" charset="0"/>
              <a:buChar char="§"/>
            </a:pPr>
            <a:r>
              <a:rPr lang="zh-CN" altLang="en-US" sz="1800">
                <a:latin typeface="宋体" panose="02010600030101010101" pitchFamily="2" charset="-122"/>
              </a:rPr>
              <a:t>在</a:t>
            </a:r>
            <a:r>
              <a:rPr lang="en-US" altLang="zh-CN" sz="1800">
                <a:latin typeface="宋体" panose="02010600030101010101" pitchFamily="2" charset="-122"/>
              </a:rPr>
              <a:t>IDLE</a:t>
            </a:r>
            <a:r>
              <a:rPr lang="zh-CN" altLang="en-US" sz="1800">
                <a:latin typeface="宋体" panose="02010600030101010101" pitchFamily="2" charset="-122"/>
              </a:rPr>
              <a:t>中，如果使用交互式编程模式，那么直接在提示符“</a:t>
            </a:r>
            <a:r>
              <a:rPr lang="en-US" altLang="zh-CN" sz="1800">
                <a:latin typeface="宋体" panose="02010600030101010101" pitchFamily="2" charset="-122"/>
              </a:rPr>
              <a:t>&gt;&gt;&gt;”</a:t>
            </a:r>
            <a:r>
              <a:rPr lang="zh-CN" altLang="en-US" sz="1800">
                <a:latin typeface="宋体" panose="02010600030101010101" pitchFamily="2" charset="-122"/>
              </a:rPr>
              <a:t>后面输入相应的命令并回车执行即可，如果执行顺利的话，马上就可以看到执行结果，否则会抛出异常。</a:t>
            </a:r>
            <a:endParaRPr lang="zh-CN" altLang="en-US" sz="1800">
              <a:latin typeface="宋体" panose="02010600030101010101" pitchFamily="2" charset="-122"/>
            </a:endParaRPr>
          </a:p>
          <a:p>
            <a:pPr>
              <a:lnSpc>
                <a:spcPct val="80000"/>
              </a:lnSpc>
              <a:buNone/>
            </a:pPr>
            <a:endParaRPr lang="en-US" altLang="zh-CN" sz="1200">
              <a:latin typeface="宋体" panose="02010600030101010101" pitchFamily="2" charset="-122"/>
            </a:endParaRPr>
          </a:p>
          <a:p>
            <a:pPr>
              <a:lnSpc>
                <a:spcPct val="80000"/>
              </a:lnSpc>
              <a:buNone/>
            </a:pPr>
            <a:r>
              <a:rPr lang="en-US" altLang="zh-CN" sz="1350">
                <a:latin typeface="Consolas" panose="020B0609020204030204" charset="0"/>
              </a:rPr>
              <a:t>&gt;&gt;&gt; 3+5</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8</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import math</a:t>
            </a:r>
            <a:endParaRPr lang="en-US" altLang="zh-CN" sz="1350">
              <a:latin typeface="Consolas" panose="020B0609020204030204" charset="0"/>
            </a:endParaRPr>
          </a:p>
          <a:p>
            <a:pPr>
              <a:lnSpc>
                <a:spcPct val="80000"/>
              </a:lnSpc>
              <a:buNone/>
            </a:pPr>
            <a:r>
              <a:rPr lang="en-US" altLang="zh-CN" sz="1350">
                <a:latin typeface="Consolas" panose="020B0609020204030204" charset="0"/>
              </a:rPr>
              <a:t>&gt;&gt;&gt; math.sqrt(9)</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3.0</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3*(2+6)</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24</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2/0</a:t>
            </a:r>
            <a:endParaRPr lang="en-US" altLang="zh-CN" sz="1350">
              <a:latin typeface="Consolas" panose="020B0609020204030204" charset="0"/>
            </a:endParaRPr>
          </a:p>
          <a:p>
            <a:pPr>
              <a:lnSpc>
                <a:spcPct val="80000"/>
              </a:lnSpc>
              <a:buNone/>
            </a:pPr>
            <a:r>
              <a:rPr lang="en-US" altLang="zh-CN" sz="1350">
                <a:solidFill>
                  <a:srgbClr val="FF0000"/>
                </a:solidFill>
                <a:latin typeface="Consolas" panose="020B0609020204030204" charset="0"/>
              </a:rPr>
              <a:t>Traceback (most recent call last):</a:t>
            </a:r>
            <a:endParaRPr lang="en-US" altLang="zh-CN" sz="1350">
              <a:solidFill>
                <a:srgbClr val="FF0000"/>
              </a:solidFill>
              <a:latin typeface="Consolas" panose="020B0609020204030204" charset="0"/>
            </a:endParaRPr>
          </a:p>
          <a:p>
            <a:pPr>
              <a:lnSpc>
                <a:spcPct val="80000"/>
              </a:lnSpc>
              <a:buNone/>
            </a:pPr>
            <a:r>
              <a:rPr lang="en-US" altLang="zh-CN" sz="1350">
                <a:solidFill>
                  <a:srgbClr val="FF0000"/>
                </a:solidFill>
                <a:latin typeface="Consolas" panose="020B0609020204030204" charset="0"/>
              </a:rPr>
              <a:t>  File "&lt;pyshell#18&gt;", line 1, in &lt;module&gt;</a:t>
            </a:r>
            <a:endParaRPr lang="en-US" altLang="zh-CN" sz="1350">
              <a:solidFill>
                <a:srgbClr val="FF0000"/>
              </a:solidFill>
              <a:latin typeface="Consolas" panose="020B0609020204030204" charset="0"/>
            </a:endParaRPr>
          </a:p>
          <a:p>
            <a:pPr>
              <a:lnSpc>
                <a:spcPct val="80000"/>
              </a:lnSpc>
              <a:buNone/>
            </a:pPr>
            <a:r>
              <a:rPr lang="en-US" altLang="zh-CN" sz="1350">
                <a:solidFill>
                  <a:srgbClr val="FF0000"/>
                </a:solidFill>
                <a:latin typeface="Consolas" panose="020B0609020204030204" charset="0"/>
              </a:rPr>
              <a:t>    2/0</a:t>
            </a:r>
            <a:endParaRPr lang="en-US" altLang="zh-CN" sz="1350">
              <a:solidFill>
                <a:srgbClr val="FF0000"/>
              </a:solidFill>
              <a:latin typeface="Consolas" panose="020B0609020204030204" charset="0"/>
            </a:endParaRPr>
          </a:p>
          <a:p>
            <a:pPr>
              <a:lnSpc>
                <a:spcPct val="80000"/>
              </a:lnSpc>
              <a:buNone/>
            </a:pPr>
            <a:r>
              <a:rPr lang="en-US" altLang="zh-CN" sz="1350">
                <a:solidFill>
                  <a:srgbClr val="FF0000"/>
                </a:solidFill>
                <a:latin typeface="Consolas" panose="020B0609020204030204" charset="0"/>
              </a:rPr>
              <a:t>ZeroDivisionError: integer division or modulo by zero</a:t>
            </a:r>
            <a:endParaRPr lang="en-US" altLang="zh-CN" sz="1350">
              <a:solidFill>
                <a:srgbClr val="FF0000"/>
              </a:solidFill>
              <a:latin typeface="Consolas" panose="020B0609020204030204" charset="0"/>
            </a:endParaRPr>
          </a:p>
        </p:txBody>
      </p:sp>
      <p:sp>
        <p:nvSpPr>
          <p:cNvPr id="14339" name="文本框 1"/>
          <p:cNvSpPr txBox="1"/>
          <p:nvPr/>
        </p:nvSpPr>
        <p:spPr>
          <a:xfrm>
            <a:off x="2425700" y="2203450"/>
            <a:ext cx="1920875" cy="583565"/>
          </a:xfrm>
          <a:prstGeom prst="rect">
            <a:avLst/>
          </a:prstGeom>
          <a:noFill/>
          <a:ln w="38100" cap="flat" cmpd="sng">
            <a:solidFill>
              <a:schemeClr val="accent1"/>
            </a:solidFill>
            <a:prstDash val="solid"/>
            <a:round/>
            <a:headEnd type="none" w="med" len="med"/>
            <a:tailEnd type="none" w="med" len="med"/>
          </a:ln>
        </p:spPr>
        <p:txBody>
          <a:bodyPr wrap="square" anchor="t">
            <a:spAutoFit/>
          </a:bodyPr>
          <a:lstStyle/>
          <a:p>
            <a:r>
              <a:rPr lang="zh-CN" altLang="en-US" sz="1600">
                <a:latin typeface="Arial" panose="020B0604020202020204" pitchFamily="34" charset="0"/>
                <a:ea typeface="宋体" panose="02010600030101010101" pitchFamily="2" charset="-122"/>
              </a:rPr>
              <a:t>交互模式下每次只能执行一条语句</a:t>
            </a:r>
            <a:endParaRPr lang="zh-CN" altLang="en-US" sz="1600">
              <a:latin typeface="Arial" panose="020B0604020202020204" pitchFamily="34" charset="0"/>
              <a:ea typeface="宋体" panose="02010600030101010101" pitchFamily="2" charset="-122"/>
            </a:endParaRPr>
          </a:p>
        </p:txBody>
      </p:sp>
      <p:cxnSp>
        <p:nvCxnSpPr>
          <p:cNvPr id="3" name="直接箭头连接符 2"/>
          <p:cNvCxnSpPr>
            <a:stCxn id="14339" idx="1"/>
          </p:cNvCxnSpPr>
          <p:nvPr/>
        </p:nvCxnSpPr>
        <p:spPr>
          <a:xfrm flipH="1" flipV="1">
            <a:off x="1263650" y="2353310"/>
            <a:ext cx="1162050" cy="14224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341" name="文本框 3"/>
          <p:cNvSpPr txBox="1"/>
          <p:nvPr/>
        </p:nvSpPr>
        <p:spPr>
          <a:xfrm>
            <a:off x="4523740" y="2758440"/>
            <a:ext cx="2165350" cy="583565"/>
          </a:xfrm>
          <a:prstGeom prst="rect">
            <a:avLst/>
          </a:prstGeom>
          <a:noFill/>
          <a:ln w="38100" cap="flat" cmpd="sng">
            <a:solidFill>
              <a:schemeClr val="accent1"/>
            </a:solidFill>
            <a:prstDash val="solid"/>
            <a:round/>
            <a:headEnd type="none" w="med" len="med"/>
            <a:tailEnd type="none" w="med" len="med"/>
          </a:ln>
        </p:spPr>
        <p:txBody>
          <a:bodyPr wrap="square" anchor="t">
            <a:spAutoFit/>
          </a:bodyPr>
          <a:lstStyle/>
          <a:p>
            <a:r>
              <a:rPr lang="zh-CN" altLang="en-US" sz="1600">
                <a:latin typeface="Arial" panose="020B0604020202020204" pitchFamily="34" charset="0"/>
                <a:ea typeface="宋体" panose="02010600030101010101" pitchFamily="2" charset="-122"/>
              </a:rPr>
              <a:t>直到再次出现提示符才能输入下一条语句</a:t>
            </a:r>
            <a:endParaRPr lang="zh-CN" altLang="en-US" sz="1600">
              <a:latin typeface="Arial" panose="020B0604020202020204" pitchFamily="34" charset="0"/>
              <a:ea typeface="宋体" panose="02010600030101010101" pitchFamily="2" charset="-122"/>
            </a:endParaRPr>
          </a:p>
        </p:txBody>
      </p:sp>
      <p:cxnSp>
        <p:nvCxnSpPr>
          <p:cNvPr id="5" name="直接箭头连接符 4"/>
          <p:cNvCxnSpPr>
            <a:stCxn id="14341" idx="1"/>
          </p:cNvCxnSpPr>
          <p:nvPr/>
        </p:nvCxnSpPr>
        <p:spPr>
          <a:xfrm flipH="1" flipV="1">
            <a:off x="2077085" y="2931795"/>
            <a:ext cx="2446655" cy="11874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文本框 3"/>
          <p:cNvSpPr txBox="1"/>
          <p:nvPr/>
        </p:nvSpPr>
        <p:spPr>
          <a:xfrm>
            <a:off x="5382260" y="3511550"/>
            <a:ext cx="2019935" cy="337185"/>
          </a:xfrm>
          <a:prstGeom prst="rect">
            <a:avLst/>
          </a:prstGeom>
          <a:noFill/>
          <a:ln w="38100" cap="flat" cmpd="sng">
            <a:solidFill>
              <a:schemeClr val="accent1"/>
            </a:solidFill>
            <a:prstDash val="solid"/>
            <a:round/>
            <a:headEnd type="none" w="med" len="med"/>
            <a:tailEnd type="none" w="med" len="med"/>
          </a:ln>
        </p:spPr>
        <p:txBody>
          <a:bodyPr wrap="square" anchor="t">
            <a:spAutoFit/>
          </a:bodyPr>
          <a:lstStyle/>
          <a:p>
            <a:r>
              <a:rPr lang="zh-CN" altLang="en-US" sz="1600">
                <a:latin typeface="Arial" panose="020B0604020202020204" pitchFamily="34" charset="0"/>
                <a:ea typeface="宋体" panose="02010600030101010101" pitchFamily="2" charset="-122"/>
              </a:rPr>
              <a:t>代码出错，抛出异常</a:t>
            </a:r>
            <a:endParaRPr lang="zh-CN" altLang="en-US" sz="1600">
              <a:latin typeface="Arial" panose="020B0604020202020204" pitchFamily="34" charset="0"/>
              <a:ea typeface="宋体" panose="02010600030101010101" pitchFamily="2" charset="-122"/>
            </a:endParaRPr>
          </a:p>
        </p:txBody>
      </p:sp>
      <p:cxnSp>
        <p:nvCxnSpPr>
          <p:cNvPr id="4" name="直接箭头连接符 4"/>
          <p:cNvCxnSpPr>
            <a:stCxn id="2" idx="1"/>
          </p:cNvCxnSpPr>
          <p:nvPr/>
        </p:nvCxnSpPr>
        <p:spPr>
          <a:xfrm flipH="1">
            <a:off x="1263650" y="3680460"/>
            <a:ext cx="4118610" cy="25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sym typeface="+mn-ea"/>
              </a:rPr>
              <a:t>1.2 Python</a:t>
            </a:r>
            <a:r>
              <a:rPr lang="zh-CN" altLang="en-US">
                <a:sym typeface="+mn-ea"/>
              </a:rPr>
              <a:t>简单使用</a:t>
            </a:r>
            <a:endParaRPr lang="en-US"/>
          </a:p>
        </p:txBody>
      </p:sp>
      <p:sp>
        <p:nvSpPr>
          <p:cNvPr id="3" name="Content Placeholder 2"/>
          <p:cNvSpPr>
            <a:spLocks noGrp="1"/>
          </p:cNvSpPr>
          <p:nvPr>
            <p:ph idx="1"/>
          </p:nvPr>
        </p:nvSpPr>
        <p:spPr/>
        <p:txBody>
          <a:bodyPr/>
          <a:lstStyle/>
          <a:p>
            <a:pPr marL="0" indent="0">
              <a:spcBef>
                <a:spcPts val="0"/>
              </a:spcBef>
              <a:buNone/>
            </a:pPr>
            <a:r>
              <a:rPr lang="en-US" sz="1800">
                <a:latin typeface="Consolas" panose="020B0609020204030204" charset="0"/>
                <a:cs typeface="Consolas" panose="020B0609020204030204" charset="0"/>
              </a:rPr>
              <a:t>&gt;&gt;&gt; for i in range(5):</a:t>
            </a:r>
            <a:endParaRPr lang="en-US" sz="1800">
              <a:latin typeface="Consolas" panose="020B0609020204030204" charset="0"/>
              <a:cs typeface="Consolas" panose="020B0609020204030204" charset="0"/>
            </a:endParaRPr>
          </a:p>
          <a:p>
            <a:pPr marL="0" indent="0">
              <a:spcBef>
                <a:spcPts val="0"/>
              </a:spcBef>
              <a:buNone/>
            </a:pPr>
            <a:r>
              <a:rPr lang="en-US" sz="1800">
                <a:latin typeface="Consolas" panose="020B0609020204030204" charset="0"/>
                <a:cs typeface="Consolas" panose="020B0609020204030204" charset="0"/>
              </a:rPr>
              <a:t>    print(i)</a:t>
            </a:r>
            <a:endParaRPr lang="en-US" sz="1800">
              <a:latin typeface="Consolas" panose="020B0609020204030204" charset="0"/>
              <a:cs typeface="Consolas" panose="020B0609020204030204" charset="0"/>
            </a:endParaRPr>
          </a:p>
          <a:p>
            <a:pPr marL="0" indent="0">
              <a:spcBef>
                <a:spcPts val="0"/>
              </a:spcBef>
              <a:buNone/>
            </a:pPr>
            <a:endParaRPr lang="en-US" sz="1800">
              <a:latin typeface="Consolas" panose="020B0609020204030204" charset="0"/>
              <a:cs typeface="Consolas" panose="020B0609020204030204" charset="0"/>
            </a:endParaRPr>
          </a:p>
          <a:p>
            <a:pPr marL="0" indent="0">
              <a:spcBef>
                <a:spcPts val="0"/>
              </a:spcBef>
              <a:buNone/>
            </a:pPr>
            <a:r>
              <a:rPr lang="en-US" sz="1800">
                <a:latin typeface="Consolas" panose="020B0609020204030204" charset="0"/>
                <a:cs typeface="Consolas" panose="020B0609020204030204" charset="0"/>
              </a:rPr>
              <a:t>	</a:t>
            </a:r>
            <a:endParaRPr lang="en-US" sz="1800">
              <a:latin typeface="Consolas" panose="020B0609020204030204" charset="0"/>
              <a:cs typeface="Consolas" panose="020B0609020204030204" charset="0"/>
            </a:endParaRPr>
          </a:p>
          <a:p>
            <a:pPr marL="0" indent="0">
              <a:spcBef>
                <a:spcPts val="0"/>
              </a:spcBef>
              <a:buNone/>
            </a:pPr>
            <a:r>
              <a:rPr lang="en-US" sz="1800">
                <a:latin typeface="Consolas" panose="020B0609020204030204" charset="0"/>
                <a:cs typeface="Consolas" panose="020B0609020204030204" charset="0"/>
              </a:rPr>
              <a:t>0</a:t>
            </a:r>
            <a:endParaRPr lang="en-US" sz="1800">
              <a:latin typeface="Consolas" panose="020B0609020204030204" charset="0"/>
              <a:cs typeface="Consolas" panose="020B0609020204030204" charset="0"/>
            </a:endParaRPr>
          </a:p>
          <a:p>
            <a:pPr marL="0" indent="0">
              <a:spcBef>
                <a:spcPts val="0"/>
              </a:spcBef>
              <a:buNone/>
            </a:pPr>
            <a:r>
              <a:rPr lang="en-US" sz="1800">
                <a:latin typeface="Consolas" panose="020B0609020204030204" charset="0"/>
                <a:cs typeface="Consolas" panose="020B0609020204030204" charset="0"/>
              </a:rPr>
              <a:t>1</a:t>
            </a:r>
            <a:endParaRPr lang="en-US" sz="1800">
              <a:latin typeface="Consolas" panose="020B0609020204030204" charset="0"/>
              <a:cs typeface="Consolas" panose="020B0609020204030204" charset="0"/>
            </a:endParaRPr>
          </a:p>
          <a:p>
            <a:pPr marL="0" indent="0">
              <a:spcBef>
                <a:spcPts val="0"/>
              </a:spcBef>
              <a:buNone/>
            </a:pPr>
            <a:r>
              <a:rPr lang="en-US" sz="1800">
                <a:latin typeface="Consolas" panose="020B0609020204030204" charset="0"/>
                <a:cs typeface="Consolas" panose="020B0609020204030204" charset="0"/>
              </a:rPr>
              <a:t>2</a:t>
            </a:r>
            <a:endParaRPr lang="en-US" sz="1800">
              <a:latin typeface="Consolas" panose="020B0609020204030204" charset="0"/>
              <a:cs typeface="Consolas" panose="020B0609020204030204" charset="0"/>
            </a:endParaRPr>
          </a:p>
          <a:p>
            <a:pPr marL="0" indent="0">
              <a:spcBef>
                <a:spcPts val="0"/>
              </a:spcBef>
              <a:buNone/>
            </a:pPr>
            <a:r>
              <a:rPr lang="en-US" sz="1800">
                <a:latin typeface="Consolas" panose="020B0609020204030204" charset="0"/>
                <a:cs typeface="Consolas" panose="020B0609020204030204" charset="0"/>
              </a:rPr>
              <a:t>3</a:t>
            </a:r>
            <a:endParaRPr lang="en-US" sz="1800">
              <a:latin typeface="Consolas" panose="020B0609020204030204" charset="0"/>
              <a:cs typeface="Consolas" panose="020B0609020204030204" charset="0"/>
            </a:endParaRPr>
          </a:p>
          <a:p>
            <a:pPr marL="0" indent="0">
              <a:spcBef>
                <a:spcPts val="0"/>
              </a:spcBef>
              <a:buNone/>
            </a:pPr>
            <a:r>
              <a:rPr lang="en-US" sz="1800">
                <a:latin typeface="Consolas" panose="020B0609020204030204" charset="0"/>
                <a:cs typeface="Consolas" panose="020B0609020204030204" charset="0"/>
              </a:rPr>
              <a:t>4</a:t>
            </a:r>
            <a:endParaRPr lang="en-US" sz="1800">
              <a:latin typeface="Consolas" panose="020B0609020204030204" charset="0"/>
              <a:cs typeface="Consolas" panose="020B0609020204030204" charset="0"/>
            </a:endParaRPr>
          </a:p>
        </p:txBody>
      </p:sp>
      <p:sp>
        <p:nvSpPr>
          <p:cNvPr id="4" name="Line Callout 2 3"/>
          <p:cNvSpPr/>
          <p:nvPr/>
        </p:nvSpPr>
        <p:spPr>
          <a:xfrm>
            <a:off x="3373120" y="2106295"/>
            <a:ext cx="2379980" cy="810260"/>
          </a:xfrm>
          <a:prstGeom prst="borderCallout2">
            <a:avLst>
              <a:gd name="adj1" fmla="val 45846"/>
              <a:gd name="adj2" fmla="val -606"/>
              <a:gd name="adj3" fmla="val 46708"/>
              <a:gd name="adj4" fmla="val -14502"/>
              <a:gd name="adj5" fmla="val -40438"/>
              <a:gd name="adj6" fmla="val -558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FF0000"/>
                </a:solidFill>
              </a:rPr>
              <a:t>交互模式下，复合语句需要按两次回车</a:t>
            </a:r>
            <a:endParaRPr lang="zh-CN" altLang="en-US">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3313"/>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a:latin typeface="+mj-lt"/>
                <a:ea typeface="+mj-ea"/>
                <a:cs typeface="+mj-cs"/>
              </a:rPr>
              <a:t>1.2 Python</a:t>
            </a:r>
            <a:r>
              <a:rPr lang="zh-CN" altLang="en-US" kern="1200" baseline="0">
                <a:latin typeface="+mj-lt"/>
                <a:ea typeface="+mj-ea"/>
                <a:cs typeface="+mj-cs"/>
              </a:rPr>
              <a:t>简单使用</a:t>
            </a:r>
            <a:endParaRPr lang="zh-CN" altLang="en-US" kern="1200" baseline="0">
              <a:latin typeface="+mj-lt"/>
              <a:ea typeface="+mj-ea"/>
              <a:cs typeface="+mj-cs"/>
            </a:endParaRPr>
          </a:p>
        </p:txBody>
      </p:sp>
      <p:sp>
        <p:nvSpPr>
          <p:cNvPr id="15362" name="文本占位符 13314"/>
          <p:cNvSpPr>
            <a:spLocks noGrp="1"/>
          </p:cNvSpPr>
          <p:nvPr>
            <p:ph idx="1"/>
          </p:nvPr>
        </p:nvSpPr>
        <p:spPr/>
        <p:txBody>
          <a:bodyPr anchor="t"/>
          <a:lstStyle/>
          <a:p>
            <a:pPr defTabSz="914400">
              <a:lnSpc>
                <a:spcPct val="150000"/>
              </a:lnSpc>
              <a:spcBef>
                <a:spcPts val="1200"/>
              </a:spcBef>
              <a:spcAft>
                <a:spcPts val="1200"/>
              </a:spcAft>
              <a:buSzPct val="90000"/>
              <a:buFont typeface="Wingdings" panose="05000000000000000000" charset="0"/>
              <a:buChar char="§"/>
            </a:pPr>
            <a:r>
              <a:rPr lang="zh-CN" altLang="en-US" sz="1800">
                <a:latin typeface="宋体" panose="02010600030101010101" pitchFamily="2" charset="-122"/>
              </a:rPr>
              <a:t>在</a:t>
            </a:r>
            <a:r>
              <a:rPr lang="en-US" altLang="zh-CN" sz="1800">
                <a:latin typeface="宋体" panose="02010600030101010101" pitchFamily="2" charset="-122"/>
              </a:rPr>
              <a:t>IDLE</a:t>
            </a:r>
            <a:r>
              <a:rPr lang="zh-CN" altLang="en-US" sz="1800">
                <a:latin typeface="宋体" panose="02010600030101010101" pitchFamily="2" charset="-122"/>
              </a:rPr>
              <a:t>界面中使用菜单“</a:t>
            </a:r>
            <a:r>
              <a:rPr lang="en-US" altLang="zh-CN" sz="1800" b="1">
                <a:latin typeface="宋体" panose="02010600030101010101" pitchFamily="2" charset="-122"/>
              </a:rPr>
              <a:t>File</a:t>
            </a:r>
            <a:r>
              <a:rPr lang="en-US" altLang="zh-CN" sz="1800">
                <a:latin typeface="宋体" panose="02010600030101010101" pitchFamily="2" charset="-122"/>
              </a:rPr>
              <a:t>”==&gt;“</a:t>
            </a:r>
            <a:r>
              <a:rPr lang="en-US" altLang="zh-CN" sz="1800" b="1">
                <a:latin typeface="宋体" panose="02010600030101010101" pitchFamily="2" charset="-122"/>
              </a:rPr>
              <a:t>New File</a:t>
            </a:r>
            <a:r>
              <a:rPr lang="en-US" altLang="zh-CN" sz="1800">
                <a:latin typeface="宋体" panose="02010600030101010101" pitchFamily="2" charset="-122"/>
              </a:rPr>
              <a:t>”</a:t>
            </a:r>
            <a:r>
              <a:rPr lang="zh-CN" altLang="en-US" sz="1800">
                <a:latin typeface="宋体" panose="02010600030101010101" pitchFamily="2" charset="-122"/>
              </a:rPr>
              <a:t>创建一个</a:t>
            </a:r>
            <a:r>
              <a:rPr lang="zh-CN" altLang="en-US" sz="1800" b="1">
                <a:latin typeface="宋体" panose="02010600030101010101" pitchFamily="2" charset="-122"/>
              </a:rPr>
              <a:t>程序文件</a:t>
            </a:r>
            <a:r>
              <a:rPr lang="zh-CN" altLang="en-US" sz="1800">
                <a:latin typeface="宋体" panose="02010600030101010101" pitchFamily="2" charset="-122"/>
              </a:rPr>
              <a:t>，输入代码并保存为</a:t>
            </a:r>
            <a:r>
              <a:rPr lang="en-US" altLang="zh-CN" sz="1800" b="1">
                <a:solidFill>
                  <a:srgbClr val="FF0000"/>
                </a:solidFill>
                <a:latin typeface="宋体" panose="02010600030101010101" pitchFamily="2" charset="-122"/>
              </a:rPr>
              <a:t>.py</a:t>
            </a:r>
            <a:r>
              <a:rPr lang="zh-CN" altLang="en-US" sz="1800">
                <a:latin typeface="宋体" panose="02010600030101010101" pitchFamily="2" charset="-122"/>
              </a:rPr>
              <a:t>或</a:t>
            </a:r>
            <a:r>
              <a:rPr lang="en-US" altLang="zh-CN" sz="1800" b="1">
                <a:solidFill>
                  <a:srgbClr val="FF0000"/>
                </a:solidFill>
                <a:latin typeface="宋体" panose="02010600030101010101" pitchFamily="2" charset="-122"/>
              </a:rPr>
              <a:t>.pyw</a:t>
            </a:r>
            <a:r>
              <a:rPr lang="zh-CN" altLang="en-US" sz="1800">
                <a:latin typeface="宋体" panose="02010600030101010101" pitchFamily="2" charset="-122"/>
              </a:rPr>
              <a:t>文件。</a:t>
            </a:r>
            <a:endParaRPr lang="zh-CN" altLang="en-US" sz="1800">
              <a:latin typeface="宋体" panose="02010600030101010101" pitchFamily="2" charset="-122"/>
            </a:endParaRPr>
          </a:p>
        </p:txBody>
      </p:sp>
      <p:pic>
        <p:nvPicPr>
          <p:cNvPr id="15363" name="Picture 1"/>
          <p:cNvPicPr>
            <a:picLocks noChangeAspect="1"/>
          </p:cNvPicPr>
          <p:nvPr/>
        </p:nvPicPr>
        <p:blipFill>
          <a:blip r:embed="rId1"/>
          <a:stretch>
            <a:fillRect/>
          </a:stretch>
        </p:blipFill>
        <p:spPr>
          <a:xfrm>
            <a:off x="3361055" y="1690370"/>
            <a:ext cx="3344545" cy="2863215"/>
          </a:xfrm>
          <a:prstGeom prst="rect">
            <a:avLst/>
          </a:prstGeom>
          <a:noFill/>
          <a:ln w="9525">
            <a:solidFill>
              <a:schemeClr val="accent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2"/>
          <p:cNvSpPr>
            <a:spLocks noGrp="1"/>
          </p:cNvSpPr>
          <p:nvPr>
            <p:ph idx="1"/>
          </p:nvPr>
        </p:nvSpPr>
        <p:spPr>
          <a:xfrm>
            <a:off x="475250" y="1193215"/>
            <a:ext cx="3191433" cy="3396257"/>
          </a:xfrm>
        </p:spPr>
        <p:txBody>
          <a:bodyPr anchor="t"/>
          <a:lstStyle/>
          <a:p>
            <a:pPr>
              <a:lnSpc>
                <a:spcPct val="150000"/>
              </a:lnSpc>
              <a:spcBef>
                <a:spcPct val="0"/>
              </a:spcBef>
            </a:pPr>
            <a:r>
              <a:rPr lang="zh-CN" altLang="en-US" sz="1800">
                <a:latin typeface="宋体" panose="02010600030101010101" pitchFamily="2" charset="-122"/>
              </a:rPr>
              <a:t>使用菜单“</a:t>
            </a:r>
            <a:r>
              <a:rPr lang="en-US" altLang="zh-CN" sz="1800">
                <a:latin typeface="宋体" panose="02010600030101010101" pitchFamily="2" charset="-122"/>
              </a:rPr>
              <a:t>Run”==&gt;“</a:t>
            </a:r>
            <a:r>
              <a:rPr lang="en-US" altLang="zh-CN" sz="1800" b="1">
                <a:latin typeface="宋体" panose="02010600030101010101" pitchFamily="2" charset="-122"/>
              </a:rPr>
              <a:t>Check Module</a:t>
            </a:r>
            <a:r>
              <a:rPr lang="en-US" altLang="zh-CN" sz="1800">
                <a:latin typeface="宋体" panose="02010600030101010101" pitchFamily="2" charset="-122"/>
              </a:rPr>
              <a:t>”</a:t>
            </a:r>
            <a:r>
              <a:rPr lang="zh-CN" altLang="en-US" sz="1800">
                <a:latin typeface="宋体" panose="02010600030101010101" pitchFamily="2" charset="-122"/>
              </a:rPr>
              <a:t>来检查程序中是否存在语法错误，或者使用菜单“</a:t>
            </a:r>
            <a:r>
              <a:rPr lang="en-US" altLang="zh-CN" sz="1800">
                <a:latin typeface="宋体" panose="02010600030101010101" pitchFamily="2" charset="-122"/>
              </a:rPr>
              <a:t>Run”==&gt;“</a:t>
            </a:r>
            <a:r>
              <a:rPr lang="en-US" altLang="zh-CN" sz="1800" b="1">
                <a:latin typeface="宋体" panose="02010600030101010101" pitchFamily="2" charset="-122"/>
              </a:rPr>
              <a:t>Run Module</a:t>
            </a:r>
            <a:r>
              <a:rPr lang="en-US" altLang="zh-CN" sz="1800">
                <a:latin typeface="宋体" panose="02010600030101010101" pitchFamily="2" charset="-122"/>
              </a:rPr>
              <a:t>”</a:t>
            </a:r>
            <a:r>
              <a:rPr lang="zh-CN" altLang="en-US" sz="1800">
                <a:latin typeface="宋体" panose="02010600030101010101" pitchFamily="2" charset="-122"/>
              </a:rPr>
              <a:t>运行程序，程序运行结果将直接显示在</a:t>
            </a:r>
            <a:r>
              <a:rPr lang="en-US" altLang="zh-CN" sz="1800">
                <a:latin typeface="宋体" panose="02010600030101010101" pitchFamily="2" charset="-122"/>
              </a:rPr>
              <a:t>IDLE</a:t>
            </a:r>
            <a:r>
              <a:rPr lang="zh-CN" altLang="en-US" sz="1800">
                <a:latin typeface="宋体" panose="02010600030101010101" pitchFamily="2" charset="-122"/>
              </a:rPr>
              <a:t>交互界面上。</a:t>
            </a:r>
            <a:endParaRPr lang="zh-CN" altLang="en-US" sz="1800">
              <a:latin typeface="宋体" panose="02010600030101010101" pitchFamily="2" charset="-122"/>
            </a:endParaRPr>
          </a:p>
          <a:p>
            <a:endParaRPr lang="en-US" altLang="en-US" sz="1800"/>
          </a:p>
        </p:txBody>
      </p:sp>
      <p:sp>
        <p:nvSpPr>
          <p:cNvPr id="16387" name="标题 13313"/>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a:latin typeface="+mj-lt"/>
                <a:ea typeface="+mj-ea"/>
                <a:cs typeface="+mj-cs"/>
              </a:rPr>
              <a:t>1.2 Python</a:t>
            </a:r>
            <a:r>
              <a:rPr lang="zh-CN" altLang="en-US" kern="1200" baseline="0">
                <a:latin typeface="+mj-lt"/>
                <a:ea typeface="+mj-ea"/>
                <a:cs typeface="+mj-cs"/>
              </a:rPr>
              <a:t>简单使用</a:t>
            </a:r>
            <a:endParaRPr lang="zh-CN" altLang="en-US" kern="1200" baseline="0">
              <a:latin typeface="+mj-lt"/>
              <a:ea typeface="+mj-ea"/>
              <a:cs typeface="+mj-cs"/>
            </a:endParaRPr>
          </a:p>
        </p:txBody>
      </p:sp>
      <p:pic>
        <p:nvPicPr>
          <p:cNvPr id="2" name="Picture 1"/>
          <p:cNvPicPr>
            <a:picLocks noChangeAspect="1"/>
          </p:cNvPicPr>
          <p:nvPr/>
        </p:nvPicPr>
        <p:blipFill>
          <a:blip r:embed="rId1"/>
          <a:stretch>
            <a:fillRect/>
          </a:stretch>
        </p:blipFill>
        <p:spPr>
          <a:xfrm>
            <a:off x="3648710" y="1097915"/>
            <a:ext cx="4302125" cy="3382645"/>
          </a:xfrm>
          <a:prstGeom prst="rect">
            <a:avLst/>
          </a:prstGeom>
          <a:ln>
            <a:solidFill>
              <a:schemeClr val="accent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1433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a:latin typeface="+mj-lt"/>
                <a:ea typeface="+mj-ea"/>
                <a:cs typeface="+mj-cs"/>
              </a:rPr>
              <a:t>1.2 Python</a:t>
            </a:r>
            <a:r>
              <a:rPr lang="zh-CN" altLang="en-US" kern="1200" baseline="0">
                <a:latin typeface="+mj-lt"/>
                <a:ea typeface="+mj-ea"/>
                <a:cs typeface="+mj-cs"/>
              </a:rPr>
              <a:t>简单使用</a:t>
            </a:r>
            <a:endParaRPr lang="zh-CN" altLang="en-US" kern="1200" baseline="0">
              <a:latin typeface="+mj-lt"/>
              <a:ea typeface="+mj-ea"/>
              <a:cs typeface="+mj-cs"/>
            </a:endParaRPr>
          </a:p>
        </p:txBody>
      </p:sp>
      <p:sp>
        <p:nvSpPr>
          <p:cNvPr id="17410" name="文本占位符 14338"/>
          <p:cNvSpPr>
            <a:spLocks noGrp="1"/>
          </p:cNvSpPr>
          <p:nvPr>
            <p:ph idx="1"/>
          </p:nvPr>
        </p:nvSpPr>
        <p:spPr/>
        <p:txBody>
          <a:bodyPr anchor="t"/>
          <a:lstStyle/>
          <a:p>
            <a:pPr>
              <a:lnSpc>
                <a:spcPct val="150000"/>
              </a:lnSpc>
              <a:spcBef>
                <a:spcPct val="0"/>
              </a:spcBef>
              <a:buFont typeface="Wingdings" panose="05000000000000000000" charset="0"/>
              <a:buChar char="§"/>
            </a:pPr>
            <a:r>
              <a:rPr lang="zh-CN" altLang="en-US" sz="1800"/>
              <a:t>在有些情况下可能需要在命令提示符环境中运行</a:t>
            </a:r>
            <a:r>
              <a:rPr lang="en-US" altLang="zh-CN" sz="1800"/>
              <a:t>Python</a:t>
            </a:r>
            <a:r>
              <a:rPr lang="zh-CN" altLang="en-US" sz="1800"/>
              <a:t>程序文件。在“开始”菜单的“附件”中单击“命令提示符”，然后执行</a:t>
            </a:r>
            <a:r>
              <a:rPr lang="en-US" altLang="zh-CN" sz="1800"/>
              <a:t>Python</a:t>
            </a:r>
            <a:r>
              <a:rPr lang="zh-CN" altLang="en-US" sz="1800"/>
              <a:t>程序。假设有程序</a:t>
            </a:r>
            <a:r>
              <a:rPr lang="en-US" altLang="zh-CN" sz="1800"/>
              <a:t>HelloWorld.py</a:t>
            </a:r>
            <a:r>
              <a:rPr lang="zh-CN" altLang="en-US" sz="1800"/>
              <a:t>内容如下。</a:t>
            </a:r>
            <a:endParaRPr lang="zh-CN" altLang="en-US" sz="1800"/>
          </a:p>
          <a:p>
            <a:pPr>
              <a:lnSpc>
                <a:spcPct val="90000"/>
              </a:lnSpc>
              <a:buNone/>
            </a:pPr>
            <a:endParaRPr lang="en-US" altLang="zh-CN" sz="1500"/>
          </a:p>
          <a:p>
            <a:pPr>
              <a:lnSpc>
                <a:spcPct val="90000"/>
              </a:lnSpc>
              <a:buNone/>
            </a:pPr>
            <a:r>
              <a:rPr lang="en-US" altLang="zh-CN" sz="1350">
                <a:latin typeface="Consolas" panose="020B0609020204030204" charset="0"/>
              </a:rPr>
              <a:t>def main():</a:t>
            </a:r>
            <a:endParaRPr lang="en-US" altLang="zh-CN" sz="1350">
              <a:latin typeface="Consolas" panose="020B0609020204030204" charset="0"/>
            </a:endParaRPr>
          </a:p>
          <a:p>
            <a:pPr>
              <a:lnSpc>
                <a:spcPct val="90000"/>
              </a:lnSpc>
              <a:buNone/>
            </a:pPr>
            <a:r>
              <a:rPr lang="en-US" altLang="zh-CN" sz="1350">
                <a:latin typeface="Consolas" panose="020B0609020204030204" charset="0"/>
              </a:rPr>
              <a:t>    print('Hello world')</a:t>
            </a:r>
            <a:endParaRPr lang="en-US" altLang="zh-CN" sz="1350">
              <a:latin typeface="Consolas" panose="020B0609020204030204" charset="0"/>
            </a:endParaRPr>
          </a:p>
          <a:p>
            <a:pPr>
              <a:lnSpc>
                <a:spcPct val="90000"/>
              </a:lnSpc>
              <a:buNone/>
            </a:pPr>
            <a:endParaRPr lang="en-US" altLang="zh-CN" sz="1350">
              <a:latin typeface="Consolas" panose="020B0609020204030204" charset="0"/>
            </a:endParaRPr>
          </a:p>
          <a:p>
            <a:pPr>
              <a:lnSpc>
                <a:spcPct val="90000"/>
              </a:lnSpc>
              <a:buNone/>
            </a:pPr>
            <a:r>
              <a:rPr lang="en-US" altLang="zh-CN" sz="1350">
                <a:latin typeface="Consolas" panose="020B0609020204030204" charset="0"/>
              </a:rPr>
              <a:t>main()</a:t>
            </a:r>
            <a:endParaRPr lang="en-US" altLang="zh-CN" sz="1350">
              <a:latin typeface="Consolas" panose="020B0609020204030204" charset="0"/>
            </a:endParaRPr>
          </a:p>
        </p:txBody>
      </p:sp>
      <p:sp>
        <p:nvSpPr>
          <p:cNvPr id="4" name="线形标注 1 3"/>
          <p:cNvSpPr/>
          <p:nvPr/>
        </p:nvSpPr>
        <p:spPr>
          <a:xfrm>
            <a:off x="2755265" y="4074160"/>
            <a:ext cx="1385570" cy="690880"/>
          </a:xfrm>
          <a:prstGeom prst="borderCallout1">
            <a:avLst>
              <a:gd name="adj1" fmla="val 18750"/>
              <a:gd name="adj2" fmla="val -8333"/>
              <a:gd name="adj3" fmla="val -113655"/>
              <a:gd name="adj4" fmla="val -126678"/>
            </a:avLst>
          </a:prstGeom>
          <a:solidFill>
            <a:schemeClr val="accent1"/>
          </a:solidFill>
          <a:ln w="38100">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strike="noStrike" noProof="1">
                <a:solidFill>
                  <a:srgbClr val="FF0000"/>
                </a:solidFill>
              </a:rPr>
              <a:t>这里的空行建议保留</a:t>
            </a:r>
            <a:endParaRPr lang="zh-CN" altLang="en-US" sz="1600" b="1" strike="noStrike" noProof="1">
              <a:solidFill>
                <a:srgbClr val="FF0000"/>
              </a:solidFill>
            </a:endParaRPr>
          </a:p>
        </p:txBody>
      </p:sp>
      <p:pic>
        <p:nvPicPr>
          <p:cNvPr id="5" name="Picture 5" descr="_MU[5~HV7ZO4GSR_)U}(@B4"/>
          <p:cNvPicPr>
            <a:picLocks noChangeAspect="1"/>
          </p:cNvPicPr>
          <p:nvPr/>
        </p:nvPicPr>
        <p:blipFill>
          <a:blip r:embed="rId1"/>
          <a:stretch>
            <a:fillRect/>
          </a:stretch>
        </p:blipFill>
        <p:spPr>
          <a:xfrm>
            <a:off x="4398645" y="2584450"/>
            <a:ext cx="2729865" cy="1568450"/>
          </a:xfrm>
          <a:prstGeom prst="rect">
            <a:avLst/>
          </a:prstGeom>
          <a:ln>
            <a:solidFill>
              <a:schemeClr val="accent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7409"/>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a:latin typeface="+mj-lt"/>
                <a:ea typeface="+mj-ea"/>
                <a:cs typeface="+mj-cs"/>
              </a:rPr>
              <a:t>1.2 Python</a:t>
            </a:r>
            <a:r>
              <a:rPr lang="zh-CN" altLang="en-US" kern="1200" baseline="0">
                <a:latin typeface="+mj-lt"/>
                <a:ea typeface="+mj-ea"/>
                <a:cs typeface="+mj-cs"/>
              </a:rPr>
              <a:t>简单使用</a:t>
            </a:r>
            <a:endParaRPr lang="zh-CN" altLang="en-US" kern="1200" baseline="0">
              <a:latin typeface="+mj-lt"/>
              <a:ea typeface="+mj-ea"/>
              <a:cs typeface="+mj-cs"/>
            </a:endParaRPr>
          </a:p>
        </p:txBody>
      </p:sp>
      <p:sp>
        <p:nvSpPr>
          <p:cNvPr id="19458" name="文本框 17410"/>
          <p:cNvSpPr txBox="1"/>
          <p:nvPr/>
        </p:nvSpPr>
        <p:spPr>
          <a:xfrm>
            <a:off x="375920" y="1087120"/>
            <a:ext cx="8430895" cy="922020"/>
          </a:xfrm>
          <a:prstGeom prst="rect">
            <a:avLst/>
          </a:prstGeom>
          <a:noFill/>
          <a:ln w="9525">
            <a:noFill/>
          </a:ln>
        </p:spPr>
        <p:txBody>
          <a:bodyPr wrap="square" anchor="t">
            <a:spAutoFit/>
          </a:bodyPr>
          <a:lstStyle/>
          <a:p>
            <a:pPr marL="285750" indent="-285750">
              <a:spcAft>
                <a:spcPts val="600"/>
              </a:spcAft>
              <a:buFont typeface="Wingdings" panose="05000000000000000000" charset="0"/>
              <a:buChar char="§"/>
            </a:pPr>
            <a:r>
              <a:rPr lang="zh-CN" altLang="en-US" sz="1800" dirty="0">
                <a:latin typeface="宋体" panose="02010600030101010101" pitchFamily="2" charset="-122"/>
                <a:ea typeface="宋体" panose="02010600030101010101" pitchFamily="2" charset="-122"/>
                <a:sym typeface="宋体" panose="02010600030101010101" pitchFamily="2" charset="-122"/>
              </a:rPr>
              <a:t>在</a:t>
            </a:r>
            <a:r>
              <a:rPr lang="zh-CN" altLang="en-US" sz="1800" dirty="0">
                <a:latin typeface="宋体" panose="02010600030101010101" pitchFamily="2" charset="-122"/>
                <a:ea typeface="宋体" panose="02010600030101010101" pitchFamily="2" charset="-122"/>
                <a:sym typeface="Times New Roman" panose="02020603050405020304" pitchFamily="18" charset="0"/>
              </a:rPr>
              <a:t>IDLE</a:t>
            </a:r>
            <a:r>
              <a:rPr lang="zh-CN" altLang="en-US" sz="1800" dirty="0">
                <a:latin typeface="宋体" panose="02010600030101010101" pitchFamily="2" charset="-122"/>
                <a:ea typeface="宋体" panose="02010600030101010101" pitchFamily="2" charset="-122"/>
                <a:sym typeface="宋体" panose="02010600030101010101" pitchFamily="2" charset="-122"/>
              </a:rPr>
              <a:t>环境下，除了撤销（Ctrl+Z）、全选（Ctrl+A）、复制（Ctrl+C）、粘贴（Ctrl+V）、剪切（Ctrl+X）等常规快捷键之外，其他比较常用的快捷键如下表所示。</a:t>
            </a:r>
            <a:endParaRPr lang="zh-CN" altLang="en-US" sz="1800" dirty="0">
              <a:latin typeface="宋体" panose="02010600030101010101" pitchFamily="2" charset="-122"/>
              <a:ea typeface="宋体" panose="02010600030101010101" pitchFamily="2" charset="-122"/>
            </a:endParaRPr>
          </a:p>
        </p:txBody>
      </p:sp>
      <p:graphicFrame>
        <p:nvGraphicFramePr>
          <p:cNvPr id="17412" name="表格 17411"/>
          <p:cNvGraphicFramePr/>
          <p:nvPr/>
        </p:nvGraphicFramePr>
        <p:xfrm>
          <a:off x="1806885" y="1935104"/>
          <a:ext cx="5326380" cy="2999740"/>
        </p:xfrm>
        <a:graphic>
          <a:graphicData uri="http://schemas.openxmlformats.org/drawingml/2006/table">
            <a:tbl>
              <a:tblPr/>
              <a:tblGrid>
                <a:gridCol w="673100"/>
                <a:gridCol w="4653280"/>
              </a:tblGrid>
              <a:tr h="27686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ctr">
                        <a:buNone/>
                      </a:pPr>
                      <a:r>
                        <a:rPr lang="zh-CN" altLang="en-US" sz="1200" b="1" u="none">
                          <a:effectLst/>
                          <a:latin typeface="宋体" panose="02010600030101010101" pitchFamily="2" charset="-122"/>
                          <a:ea typeface="宋体" panose="02010600030101010101" pitchFamily="2" charset="-122"/>
                          <a:sym typeface="宋体" panose="02010600030101010101" pitchFamily="2" charset="-122"/>
                        </a:rPr>
                        <a:t>快捷键</a:t>
                      </a:r>
                      <a:endParaRPr lang="zh-CN" altLang="en-US" sz="1200" b="1"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ctr">
                        <a:buNone/>
                      </a:pPr>
                      <a:r>
                        <a:rPr lang="zh-CN" altLang="en-US" sz="1200" b="1" u="none">
                          <a:effectLst/>
                          <a:latin typeface="宋体" panose="02010600030101010101" pitchFamily="2" charset="-122"/>
                          <a:ea typeface="宋体" panose="02010600030101010101" pitchFamily="2" charset="-122"/>
                          <a:sym typeface="宋体" panose="02010600030101010101" pitchFamily="2" charset="-122"/>
                        </a:rPr>
                        <a:t>功能说明</a:t>
                      </a:r>
                      <a:endParaRPr lang="zh-CN" altLang="en-US" sz="1200" b="1"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5400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Alt+p</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浏览历史命令（上一条）</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5400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Alt+n</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浏览历史命令（下一条）</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5400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Ctrl+F6</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重启</a:t>
                      </a:r>
                      <a:r>
                        <a:rPr lang="en-US" altLang="zh-CN" sz="1200" u="none">
                          <a:effectLst/>
                          <a:latin typeface="宋体" panose="02010600030101010101" pitchFamily="2" charset="-122"/>
                          <a:ea typeface="宋体" panose="02010600030101010101" pitchFamily="2" charset="-122"/>
                          <a:sym typeface="宋体" panose="02010600030101010101" pitchFamily="2" charset="-122"/>
                        </a:rPr>
                        <a:t>Shell</a:t>
                      </a:r>
                      <a:r>
                        <a:rPr lang="zh-CN" altLang="en-US" sz="1200" u="none">
                          <a:effectLst/>
                          <a:latin typeface="宋体" panose="02010600030101010101" pitchFamily="2" charset="-122"/>
                          <a:ea typeface="宋体" panose="02010600030101010101" pitchFamily="2" charset="-122"/>
                          <a:sym typeface="宋体" panose="02010600030101010101" pitchFamily="2" charset="-122"/>
                        </a:rPr>
                        <a:t>，之前定义的对象和导入的模块全部失效</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5400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F1</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打开</a:t>
                      </a:r>
                      <a:r>
                        <a:rPr lang="en-US" altLang="zh-CN" sz="1200" u="none">
                          <a:effectLst/>
                          <a:latin typeface="宋体" panose="02010600030101010101" pitchFamily="2" charset="-122"/>
                          <a:ea typeface="宋体" panose="02010600030101010101" pitchFamily="2" charset="-122"/>
                          <a:sym typeface="宋体" panose="02010600030101010101" pitchFamily="2" charset="-122"/>
                        </a:rPr>
                        <a:t>Python</a:t>
                      </a:r>
                      <a:r>
                        <a:rPr lang="zh-CN" altLang="en-US" sz="1200" u="none">
                          <a:effectLst/>
                          <a:latin typeface="宋体" panose="02010600030101010101" pitchFamily="2" charset="-122"/>
                          <a:ea typeface="宋体" panose="02010600030101010101" pitchFamily="2" charset="-122"/>
                          <a:sym typeface="宋体" panose="02010600030101010101" pitchFamily="2" charset="-122"/>
                        </a:rPr>
                        <a:t>帮助文档</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43688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Alt+/</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自动补全前面曾经出现过的单词，如果之前有多个单词具有相同前缀，则在多个单词中循环选择</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5400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Ctrl+]</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缩进代码块</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5400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Ctrl+[</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取消代码块缩进</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5400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Alt+3</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注释代码块</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54000">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Alt+4</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eaLnBrk="1" fontAlgn="base" latinLnBrk="0" hangingPunct="1">
                        <a:spcBef>
                          <a:spcPct val="20000"/>
                        </a:spcBef>
                        <a:spcAft>
                          <a:spcPct val="0"/>
                        </a:spcAft>
                        <a:buClr>
                          <a:schemeClr val="hlink"/>
                        </a:buClr>
                        <a:buSzPct val="90000"/>
                        <a:buFont typeface="Wingdings" panose="05000000000000000000" pitchFamily="2" charset="2"/>
                        <a:buBlip>
                          <a:blip r:embed="rId1"/>
                        </a:buBlip>
                        <a:defRPr sz="2800" b="0" i="0" u="none" kern="1200" baseline="0">
                          <a:solidFill>
                            <a:schemeClr val="tx1"/>
                          </a:solidFill>
                          <a:effectLst>
                            <a:outerShdw blurRad="38100" dist="38100" dir="2700000">
                              <a:srgbClr val="C0C0C0"/>
                            </a:outerShdw>
                          </a:effectLst>
                          <a:latin typeface="Arial" panose="020B0604020202020204" pitchFamily="34" charset="0"/>
                          <a:ea typeface="宋体" panose="02010600030101010101" pitchFamily="2" charset="-122"/>
                        </a:defRPr>
                      </a:lvl1pPr>
                      <a:lvl2pPr marL="742950" lvl="1" indent="-285750" algn="l">
                        <a:buChar char="–"/>
                        <a:defRPr sz="2400" kern="1200">
                          <a:effectLst>
                            <a:outerShdw blurRad="38100" dist="38100" dir="2700000">
                              <a:srgbClr val="C0C0C0"/>
                            </a:outerShdw>
                          </a:effectLst>
                        </a:defRPr>
                      </a:lvl2pPr>
                      <a:lvl3pPr marL="1143000" lvl="2" indent="-228600" algn="l">
                        <a:buClr>
                          <a:schemeClr val="accent2"/>
                        </a:buClr>
                        <a:buSzPct val="90000"/>
                        <a:buBlip>
                          <a:blip r:embed="rId2"/>
                        </a:buBlip>
                        <a:defRPr sz="2000" kern="1200">
                          <a:effectLst>
                            <a:outerShdw blurRad="38100" dist="38100" dir="2700000">
                              <a:srgbClr val="C0C0C0"/>
                            </a:outerShdw>
                          </a:effectLst>
                        </a:defRPr>
                      </a:lvl3pPr>
                      <a:lvl4pPr marL="1600200" lvl="3" indent="-228600" algn="l">
                        <a:buChar char="–"/>
                        <a:defRPr sz="1800" kern="1200">
                          <a:effectLst>
                            <a:outerShdw blurRad="38100" dist="38100" dir="2700000">
                              <a:srgbClr val="C0C0C0"/>
                            </a:outerShdw>
                          </a:effectLst>
                        </a:defRPr>
                      </a:lvl4pPr>
                      <a:lvl5pPr marL="2057400" lvl="4" indent="-228600" algn="l">
                        <a:buClr>
                          <a:schemeClr val="folHlink"/>
                        </a:buClr>
                        <a:buSzPct val="90000"/>
                        <a:buBlip>
                          <a:blip r:embed="rId3"/>
                        </a:buBlip>
                        <a:defRPr sz="1800" kern="1200">
                          <a:effectLst>
                            <a:outerShdw blurRad="38100" dist="38100" dir="2700000">
                              <a:srgbClr val="C0C0C0"/>
                            </a:outerShdw>
                          </a:effectLst>
                        </a:defRPr>
                      </a:lvl5p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取消代码块注释。</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254000">
                <a:tc>
                  <a:txBody>
                    <a:bodyPr/>
                    <a:lstStyle/>
                    <a:p>
                      <a:pPr marL="0" lvl="0" indent="0" algn="l">
                        <a:buNone/>
                      </a:pPr>
                      <a:r>
                        <a:rPr lang="en-US" altLang="zh-CN" sz="1200" u="none">
                          <a:effectLst/>
                          <a:latin typeface="宋体" panose="02010600030101010101" pitchFamily="2" charset="-122"/>
                          <a:ea typeface="宋体" panose="02010600030101010101" pitchFamily="2" charset="-122"/>
                          <a:sym typeface="宋体" panose="02010600030101010101" pitchFamily="2" charset="-122"/>
                        </a:rPr>
                        <a:t>Tab</a:t>
                      </a:r>
                      <a:endParaRPr lang="en-US" altLang="zh-CN"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l">
                        <a:buNone/>
                      </a:pPr>
                      <a:r>
                        <a:rPr lang="zh-CN" altLang="en-US" sz="1200" u="none">
                          <a:effectLst/>
                          <a:latin typeface="宋体" panose="02010600030101010101" pitchFamily="2" charset="-122"/>
                          <a:ea typeface="宋体" panose="02010600030101010101" pitchFamily="2" charset="-122"/>
                          <a:sym typeface="宋体" panose="02010600030101010101" pitchFamily="2" charset="-122"/>
                        </a:rPr>
                        <a:t>补全单词，选中多行时可用于缩进</a:t>
                      </a:r>
                      <a:endParaRPr lang="zh-CN" altLang="en-US" sz="1200" u="none">
                        <a:effectLst/>
                        <a:latin typeface="宋体" panose="02010600030101010101" pitchFamily="2" charset="-122"/>
                        <a:ea typeface="宋体" panose="02010600030101010101" pitchFamily="2" charset="-122"/>
                        <a:sym typeface="宋体" panose="02010600030101010101" pitchFamily="2" charset="-122"/>
                      </a:endParaRPr>
                    </a:p>
                  </a:txBody>
                  <a:tcPr marL="67639" marR="67639" marT="35248" marB="35248">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6145"/>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latin typeface="+mj-lt"/>
                <a:ea typeface="+mj-ea"/>
                <a:cs typeface="+mj-cs"/>
              </a:rPr>
              <a:t>Python</a:t>
            </a:r>
            <a:r>
              <a:rPr lang="zh-CN" altLang="en-US" kern="1200" baseline="0" dirty="0">
                <a:latin typeface="+mj-lt"/>
                <a:ea typeface="+mj-ea"/>
                <a:cs typeface="+mj-cs"/>
              </a:rPr>
              <a:t>？</a:t>
            </a:r>
            <a:endParaRPr lang="zh-CN" altLang="en-US" kern="1200" baseline="0" dirty="0">
              <a:latin typeface="+mj-lt"/>
              <a:ea typeface="+mj-ea"/>
              <a:cs typeface="+mj-cs"/>
            </a:endParaRPr>
          </a:p>
        </p:txBody>
      </p:sp>
      <p:sp>
        <p:nvSpPr>
          <p:cNvPr id="10242" name="文本占位符 6146"/>
          <p:cNvSpPr>
            <a:spLocks noGrp="1"/>
          </p:cNvSpPr>
          <p:nvPr>
            <p:ph idx="1"/>
          </p:nvPr>
        </p:nvSpPr>
        <p:spPr/>
        <p:txBody>
          <a:bodyPr anchor="t"/>
          <a:lstStyle/>
          <a:p>
            <a:pPr defTabSz="914400">
              <a:lnSpc>
                <a:spcPct val="150000"/>
              </a:lnSpc>
              <a:spcBef>
                <a:spcPts val="0"/>
              </a:spcBef>
              <a:spcAft>
                <a:spcPts val="600"/>
              </a:spcAft>
              <a:buSzPct val="90000"/>
              <a:buFont typeface="Wingdings" panose="05000000000000000000" charset="0"/>
              <a:buChar char="§"/>
            </a:pPr>
            <a:r>
              <a:rPr lang="zh-CN" altLang="en-US" sz="1800" dirty="0">
                <a:latin typeface="宋体" panose="02010600030101010101" pitchFamily="2" charset="-122"/>
              </a:rPr>
              <a:t>Python是一门</a:t>
            </a:r>
            <a:r>
              <a:rPr lang="zh-CN" altLang="en-US" sz="1800" dirty="0">
                <a:solidFill>
                  <a:srgbClr val="FF0000"/>
                </a:solidFill>
                <a:latin typeface="宋体" panose="02010600030101010101" pitchFamily="2" charset="-122"/>
              </a:rPr>
              <a:t>跨平台</a:t>
            </a:r>
            <a:r>
              <a:rPr lang="zh-CN" altLang="en-US" sz="1800" dirty="0">
                <a:latin typeface="宋体" panose="02010600030101010101" pitchFamily="2" charset="-122"/>
              </a:rPr>
              <a:t>、</a:t>
            </a:r>
            <a:r>
              <a:rPr lang="zh-CN" altLang="en-US" sz="1800" dirty="0">
                <a:solidFill>
                  <a:srgbClr val="FF0000"/>
                </a:solidFill>
                <a:latin typeface="宋体" panose="02010600030101010101" pitchFamily="2" charset="-122"/>
              </a:rPr>
              <a:t>开源</a:t>
            </a:r>
            <a:r>
              <a:rPr lang="zh-CN" altLang="en-US" sz="1800" dirty="0">
                <a:latin typeface="宋体" panose="02010600030101010101" pitchFamily="2" charset="-122"/>
              </a:rPr>
              <a:t>、</a:t>
            </a:r>
            <a:r>
              <a:rPr lang="zh-CN" altLang="en-US" sz="1800" dirty="0">
                <a:solidFill>
                  <a:srgbClr val="FF0000"/>
                </a:solidFill>
                <a:latin typeface="宋体" panose="02010600030101010101" pitchFamily="2" charset="-122"/>
              </a:rPr>
              <a:t>免费</a:t>
            </a:r>
            <a:r>
              <a:rPr lang="zh-CN" altLang="en-US" sz="1800" dirty="0">
                <a:latin typeface="宋体" panose="02010600030101010101" pitchFamily="2" charset="-122"/>
              </a:rPr>
              <a:t>的</a:t>
            </a:r>
            <a:r>
              <a:rPr lang="zh-CN" altLang="en-US" sz="1800" dirty="0">
                <a:solidFill>
                  <a:srgbClr val="FF0000"/>
                </a:solidFill>
                <a:latin typeface="宋体" panose="02010600030101010101" pitchFamily="2" charset="-122"/>
              </a:rPr>
              <a:t>解释型（另外</a:t>
            </a:r>
            <a:r>
              <a:rPr lang="en-US" altLang="zh-CN" sz="1800" dirty="0">
                <a:solidFill>
                  <a:srgbClr val="FF0000"/>
                </a:solidFill>
                <a:latin typeface="宋体" panose="02010600030101010101" pitchFamily="2" charset="-122"/>
              </a:rPr>
              <a:t>Java</a:t>
            </a:r>
            <a:r>
              <a:rPr lang="zh-CN" altLang="en-US" sz="1800" dirty="0">
                <a:solidFill>
                  <a:srgbClr val="FF0000"/>
                </a:solidFill>
                <a:latin typeface="宋体" panose="02010600030101010101" pitchFamily="2" charset="-122"/>
              </a:rPr>
              <a:t>也是）高级动态编程语言</a:t>
            </a:r>
            <a:r>
              <a:rPr lang="zh-CN" altLang="en-US" sz="1800" dirty="0">
                <a:latin typeface="宋体" panose="02010600030101010101" pitchFamily="2" charset="-122"/>
              </a:rPr>
              <a:t>，支持伪编译将Python源程序转换为字节码来优化程序和提高运行速度，支持使用py2exe、</a:t>
            </a:r>
            <a:r>
              <a:rPr lang="en-US" altLang="zh-CN" sz="1800" dirty="0">
                <a:solidFill>
                  <a:srgbClr val="FF0000"/>
                </a:solidFill>
                <a:latin typeface="宋体" panose="02010600030101010101" pitchFamily="2" charset="-122"/>
              </a:rPr>
              <a:t>pyinstaller</a:t>
            </a:r>
            <a:r>
              <a:rPr lang="zh-CN" altLang="en-US" sz="1800" dirty="0">
                <a:latin typeface="宋体" panose="02010600030101010101" pitchFamily="2" charset="-122"/>
              </a:rPr>
              <a:t>或</a:t>
            </a:r>
            <a:r>
              <a:rPr lang="en-US" altLang="zh-CN" sz="1800" dirty="0">
                <a:latin typeface="宋体" panose="02010600030101010101" pitchFamily="2" charset="-122"/>
              </a:rPr>
              <a:t>cx_Freeze</a:t>
            </a:r>
            <a:r>
              <a:rPr lang="zh-CN" altLang="en-US" sz="1800" dirty="0">
                <a:latin typeface="宋体" panose="02010600030101010101" pitchFamily="2" charset="-122"/>
              </a:rPr>
              <a:t>工具将Python程序转换为二进制可执行文件。</a:t>
            </a:r>
            <a:endParaRPr lang="zh-CN" altLang="en-US" sz="1800" dirty="0">
              <a:latin typeface="宋体" panose="02010600030101010101" pitchFamily="2" charset="-122"/>
            </a:endParaRPr>
          </a:p>
          <a:p>
            <a:pPr defTabSz="914400">
              <a:lnSpc>
                <a:spcPct val="150000"/>
              </a:lnSpc>
              <a:spcBef>
                <a:spcPts val="0"/>
              </a:spcBef>
              <a:spcAft>
                <a:spcPts val="600"/>
              </a:spcAft>
              <a:buSzPct val="90000"/>
              <a:buFont typeface="Wingdings" panose="05000000000000000000" charset="0"/>
              <a:buChar char="§"/>
            </a:pPr>
            <a:r>
              <a:rPr lang="zh-CN" altLang="en-US" sz="1800" dirty="0">
                <a:latin typeface="宋体" panose="02010600030101010101" pitchFamily="2" charset="-122"/>
              </a:rPr>
              <a:t>Python支持</a:t>
            </a:r>
            <a:r>
              <a:rPr lang="zh-CN" altLang="en-US" sz="1800" dirty="0">
                <a:solidFill>
                  <a:srgbClr val="FF0000"/>
                </a:solidFill>
                <a:latin typeface="宋体" panose="02010600030101010101" pitchFamily="2" charset="-122"/>
              </a:rPr>
              <a:t>命令式编程</a:t>
            </a:r>
            <a:r>
              <a:rPr lang="zh-CN" altLang="en-US" sz="1800" dirty="0">
                <a:latin typeface="宋体" panose="02010600030101010101" pitchFamily="2" charset="-122"/>
              </a:rPr>
              <a:t>（</a:t>
            </a:r>
            <a:r>
              <a:rPr lang="en-US" altLang="zh-CN" sz="1800" dirty="0">
                <a:latin typeface="宋体" panose="02010600030101010101" pitchFamily="2" charset="-122"/>
              </a:rPr>
              <a:t>How to do</a:t>
            </a:r>
            <a:r>
              <a:rPr lang="zh-CN" altLang="en-US"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rPr>
              <a:t>、</a:t>
            </a:r>
            <a:r>
              <a:rPr lang="zh-CN" altLang="en-US" sz="1800" dirty="0">
                <a:solidFill>
                  <a:srgbClr val="FF0000"/>
                </a:solidFill>
                <a:latin typeface="宋体" panose="02010600030101010101" pitchFamily="2" charset="-122"/>
              </a:rPr>
              <a:t>函数式编程</a:t>
            </a:r>
            <a:r>
              <a:rPr lang="zh-CN" altLang="en-US" sz="1800" dirty="0">
                <a:latin typeface="宋体" panose="02010600030101010101" pitchFamily="2" charset="-122"/>
              </a:rPr>
              <a:t>（</a:t>
            </a:r>
            <a:r>
              <a:rPr lang="en-US" altLang="zh-CN" sz="1800" dirty="0">
                <a:latin typeface="宋体" panose="02010600030101010101" pitchFamily="2" charset="-122"/>
              </a:rPr>
              <a:t>What to do</a:t>
            </a:r>
            <a:r>
              <a:rPr lang="zh-CN" altLang="en-US" sz="1800" dirty="0">
                <a:latin typeface="宋体" panose="02010600030101010101" pitchFamily="2" charset="-122"/>
              </a:rPr>
              <a:t>），完全支持面向对象程序设计，语法简洁清晰，拥有大量的几乎支持所有领域应用开发的成熟</a:t>
            </a:r>
            <a:r>
              <a:rPr lang="zh-CN" altLang="en-US" sz="1800" dirty="0">
                <a:solidFill>
                  <a:srgbClr val="FF0000"/>
                </a:solidFill>
                <a:latin typeface="宋体" panose="02010600030101010101" pitchFamily="2" charset="-122"/>
              </a:rPr>
              <a:t>扩展库</a:t>
            </a:r>
            <a:r>
              <a:rPr lang="zh-CN" altLang="en-US" sz="1800" dirty="0">
                <a:latin typeface="宋体" panose="02010600030101010101" pitchFamily="2" charset="-122"/>
              </a:rPr>
              <a:t>。</a:t>
            </a:r>
            <a:endParaRPr lang="zh-CN" altLang="en-US" sz="1800" dirty="0">
              <a:latin typeface="宋体" panose="02010600030101010101" pitchFamily="2" charset="-122"/>
            </a:endParaRPr>
          </a:p>
        </p:txBody>
      </p:sp>
      <p:sp>
        <p:nvSpPr>
          <p:cNvPr id="2" name="TextBox 1"/>
          <p:cNvSpPr txBox="1"/>
          <p:nvPr/>
        </p:nvSpPr>
        <p:spPr>
          <a:xfrm>
            <a:off x="3054699" y="4226094"/>
            <a:ext cx="3185487" cy="646331"/>
          </a:xfrm>
          <a:prstGeom prst="rect">
            <a:avLst/>
          </a:prstGeom>
          <a:noFill/>
        </p:spPr>
        <p:txBody>
          <a:bodyPr wrap="none" rtlCol="0">
            <a:spAutoFit/>
          </a:bodyPr>
          <a:lstStyle/>
          <a:p>
            <a:r>
              <a:rPr lang="en-US" altLang="zh-CN" dirty="0"/>
              <a:t>C</a:t>
            </a:r>
            <a:r>
              <a:rPr lang="zh-CN" altLang="en-US" dirty="0"/>
              <a:t>语言编写的编译器。</a:t>
            </a:r>
            <a:endParaRPr lang="en-US" altLang="zh-CN" dirty="0"/>
          </a:p>
          <a:p>
            <a:r>
              <a:rPr lang="zh-CN" altLang="en-US" dirty="0"/>
              <a:t>是</a:t>
            </a:r>
            <a:r>
              <a:rPr lang="en-US" altLang="zh-CN" dirty="0" err="1"/>
              <a:t>Matlab</a:t>
            </a:r>
            <a:r>
              <a:rPr lang="zh-CN" altLang="en-US" dirty="0"/>
              <a:t>的计算方面有效替代</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p:bldP spid="10242" grpId="1" build="p"/>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8433"/>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dirty="0">
                <a:latin typeface="+mj-lt"/>
                <a:ea typeface="+mj-ea"/>
                <a:cs typeface="+mj-cs"/>
              </a:rPr>
              <a:t>1.3 </a:t>
            </a:r>
            <a:r>
              <a:rPr lang="zh-CN" altLang="en-US" b="1" kern="1200" baseline="0" dirty="0">
                <a:latin typeface="+mj-lt"/>
                <a:ea typeface="+mj-ea"/>
                <a:cs typeface="+mj-cs"/>
              </a:rPr>
              <a:t>使用</a:t>
            </a:r>
            <a:r>
              <a:rPr lang="en-US" altLang="zh-CN" b="1" kern="1200" baseline="0" dirty="0">
                <a:latin typeface="+mj-lt"/>
                <a:ea typeface="+mj-ea"/>
                <a:cs typeface="+mj-cs"/>
              </a:rPr>
              <a:t>pip</a:t>
            </a:r>
            <a:r>
              <a:rPr lang="zh-CN" altLang="en-US" b="1" kern="1200" baseline="0" dirty="0">
                <a:latin typeface="+mj-lt"/>
                <a:ea typeface="+mj-ea"/>
                <a:cs typeface="+mj-cs"/>
              </a:rPr>
              <a:t>管理第三方包</a:t>
            </a:r>
            <a:endParaRPr lang="zh-CN" altLang="en-US" b="1" kern="1200" baseline="0" dirty="0">
              <a:latin typeface="+mj-lt"/>
              <a:ea typeface="+mj-ea"/>
              <a:cs typeface="+mj-cs"/>
            </a:endParaRPr>
          </a:p>
        </p:txBody>
      </p:sp>
      <p:sp>
        <p:nvSpPr>
          <p:cNvPr id="20482" name="文本占位符 18434"/>
          <p:cNvSpPr>
            <a:spLocks noGrp="1"/>
          </p:cNvSpPr>
          <p:nvPr>
            <p:ph idx="1"/>
          </p:nvPr>
        </p:nvSpPr>
        <p:spPr/>
        <p:txBody>
          <a:bodyPr anchor="t"/>
          <a:lstStyle/>
          <a:p>
            <a:pPr defTabSz="914400">
              <a:lnSpc>
                <a:spcPct val="80000"/>
              </a:lnSpc>
              <a:buSzPct val="90000"/>
              <a:buFont typeface="Wingdings" panose="05000000000000000000" charset="0"/>
              <a:buChar char="§"/>
            </a:pPr>
            <a:r>
              <a:rPr lang="en-US" altLang="zh-CN" sz="1800" dirty="0"/>
              <a:t>pip</a:t>
            </a:r>
            <a:r>
              <a:rPr lang="zh-CN" altLang="en-US" sz="1800" dirty="0"/>
              <a:t>工具常用命令</a:t>
            </a:r>
            <a:endParaRPr lang="en-US" altLang="zh-CN" sz="1500" dirty="0"/>
          </a:p>
        </p:txBody>
      </p:sp>
      <p:graphicFrame>
        <p:nvGraphicFramePr>
          <p:cNvPr id="2" name="Table -1"/>
          <p:cNvGraphicFramePr/>
          <p:nvPr>
            <p:custDataLst>
              <p:tags r:id="rId1"/>
            </p:custDataLst>
          </p:nvPr>
        </p:nvGraphicFramePr>
        <p:xfrm>
          <a:off x="1618733" y="1595717"/>
          <a:ext cx="5708650" cy="2853055"/>
        </p:xfrm>
        <a:graphic>
          <a:graphicData uri="http://schemas.openxmlformats.org/drawingml/2006/table">
            <a:tbl>
              <a:tblPr firstRow="1" bandRow="1">
                <a:tableStyleId>{5940675A-B579-460E-94D1-54222C63F5DA}</a:tableStyleId>
              </a:tblPr>
              <a:tblGrid>
                <a:gridCol w="2842895"/>
                <a:gridCol w="2865755"/>
              </a:tblGrid>
              <a:tr h="259715">
                <a:tc>
                  <a:txBody>
                    <a:bodyPr/>
                    <a:lstStyle/>
                    <a:p>
                      <a:pPr marL="0" indent="0" algn="ctr">
                        <a:buNone/>
                      </a:pPr>
                      <a:r>
                        <a:rPr lang="en-US" altLang="zh-CN" sz="1200" b="1" u="none">
                          <a:latin typeface="宋体" panose="02010600030101010101" pitchFamily="2" charset="-122"/>
                          <a:ea typeface="宋体" panose="02010600030101010101" pitchFamily="2" charset="-122"/>
                          <a:cs typeface="宋体" panose="02010600030101010101" pitchFamily="2" charset="-122"/>
                        </a:rPr>
                        <a:t>pip</a:t>
                      </a:r>
                      <a:r>
                        <a:rPr lang="zh-CN" altLang="en-US" sz="1200" b="1" u="none">
                          <a:latin typeface="宋体" panose="02010600030101010101" pitchFamily="2" charset="-122"/>
                          <a:ea typeface="宋体" panose="02010600030101010101" pitchFamily="2" charset="-122"/>
                          <a:cs typeface="宋体" panose="02010600030101010101" pitchFamily="2" charset="-122"/>
                        </a:rPr>
                        <a:t>命令示例</a:t>
                      </a:r>
                      <a:endParaRPr lang="en-US" sz="1200" b="1"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说明</a:t>
                      </a:r>
                      <a:endParaRPr lang="zh-CN" altLang="en-US" sz="1200" b="1"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pip download SomePackage[==version]</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下载扩展库的指定版本，不安装</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lstStyle/>
                    <a:p>
                      <a:pPr marL="0" indent="0" algn="l">
                        <a:buNone/>
                      </a:pPr>
                      <a:r>
                        <a:rPr lang="en-US" altLang="zh-CN" sz="1200" b="0" u="none" dirty="0">
                          <a:latin typeface="宋体" panose="02010600030101010101" pitchFamily="2" charset="-122"/>
                          <a:ea typeface="宋体" panose="02010600030101010101" pitchFamily="2" charset="-122"/>
                          <a:cs typeface="宋体" panose="02010600030101010101" pitchFamily="2" charset="-122"/>
                        </a:rPr>
                        <a:t>pip freeze [&gt; </a:t>
                      </a:r>
                      <a:r>
                        <a:rPr lang="en-US" altLang="zh-CN" sz="1200" b="0" u="none" dirty="0" err="1">
                          <a:latin typeface="宋体" panose="02010600030101010101" pitchFamily="2" charset="-122"/>
                          <a:ea typeface="宋体" panose="02010600030101010101" pitchFamily="2" charset="-122"/>
                          <a:cs typeface="宋体" panose="02010600030101010101" pitchFamily="2" charset="-122"/>
                        </a:rPr>
                        <a:t>requirements.txt</a:t>
                      </a:r>
                      <a:r>
                        <a:rPr lang="en-US" altLang="zh-CN" sz="1200" b="0" u="none" dirty="0">
                          <a:latin typeface="宋体" panose="02010600030101010101" pitchFamily="2" charset="-122"/>
                          <a:ea typeface="宋体" panose="02010600030101010101" pitchFamily="2" charset="-122"/>
                          <a:cs typeface="宋体" panose="02010600030101010101" pitchFamily="2" charset="-122"/>
                        </a:rPr>
                        <a:t>]</a:t>
                      </a:r>
                      <a:endParaRPr lang="zh-CN" altLang="en-US" sz="120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以</a:t>
                      </a:r>
                      <a:r>
                        <a:rPr lang="en-US" altLang="zh-CN" sz="1200" b="0" u="none">
                          <a:latin typeface="宋体" panose="02010600030101010101" pitchFamily="2" charset="-122"/>
                          <a:ea typeface="宋体" panose="02010600030101010101" pitchFamily="2" charset="-122"/>
                          <a:cs typeface="宋体" panose="02010600030101010101" pitchFamily="2" charset="-122"/>
                        </a:rPr>
                        <a:t>requirements</a:t>
                      </a:r>
                      <a:r>
                        <a:rPr lang="zh-CN" altLang="en-US" sz="1200" b="0" u="none">
                          <a:latin typeface="宋体" panose="02010600030101010101" pitchFamily="2" charset="-122"/>
                          <a:ea typeface="宋体" panose="02010600030101010101" pitchFamily="2" charset="-122"/>
                          <a:cs typeface="宋体" panose="02010600030101010101" pitchFamily="2" charset="-122"/>
                        </a:rPr>
                        <a:t>的格式列出已安装模块</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lstStyle/>
                    <a:p>
                      <a:pPr marL="0" indent="0" algn="l">
                        <a:buNone/>
                      </a:pPr>
                      <a:r>
                        <a:rPr lang="en-US" altLang="zh-CN" sz="1200" b="0" u="none">
                          <a:solidFill>
                            <a:srgbClr val="FF0000"/>
                          </a:solidFill>
                          <a:latin typeface="宋体" panose="02010600030101010101" pitchFamily="2" charset="-122"/>
                          <a:ea typeface="宋体" panose="02010600030101010101" pitchFamily="2" charset="-122"/>
                          <a:cs typeface="宋体" panose="02010600030101010101" pitchFamily="2" charset="-122"/>
                        </a:rPr>
                        <a:t>pip list</a:t>
                      </a:r>
                      <a:endParaRPr lang="en-US" altLang="zh-CN" sz="1200" b="0" u="none">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solidFill>
                            <a:srgbClr val="FF0000"/>
                          </a:solidFill>
                          <a:latin typeface="宋体" panose="02010600030101010101" pitchFamily="2" charset="-122"/>
                          <a:ea typeface="宋体" panose="02010600030101010101" pitchFamily="2" charset="-122"/>
                          <a:cs typeface="宋体" panose="02010600030101010101" pitchFamily="2" charset="-122"/>
                        </a:rPr>
                        <a:t>列出当前已安装的所有模块</a:t>
                      </a:r>
                      <a:endParaRPr lang="zh-CN" altLang="en-US" sz="1200" b="0" u="none">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pip install SomePackage[==version]</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在线安装</a:t>
                      </a:r>
                      <a:r>
                        <a:rPr lang="en-US" altLang="zh-CN" sz="1200" b="0" u="none">
                          <a:latin typeface="宋体" panose="02010600030101010101" pitchFamily="2" charset="-122"/>
                          <a:ea typeface="宋体" panose="02010600030101010101" pitchFamily="2" charset="-122"/>
                          <a:cs typeface="宋体" panose="02010600030101010101" pitchFamily="2" charset="-122"/>
                        </a:rPr>
                        <a:t>SomePackage</a:t>
                      </a:r>
                      <a:r>
                        <a:rPr lang="zh-CN" altLang="en-US" sz="1200" b="0" u="none">
                          <a:latin typeface="宋体" panose="02010600030101010101" pitchFamily="2" charset="-122"/>
                          <a:ea typeface="宋体" panose="02010600030101010101" pitchFamily="2" charset="-122"/>
                          <a:cs typeface="宋体" panose="02010600030101010101" pitchFamily="2" charset="-122"/>
                        </a:rPr>
                        <a:t>模块的指定版本</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pip install SomePackage.whl</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通过</a:t>
                      </a:r>
                      <a:r>
                        <a:rPr lang="en-US" altLang="zh-CN" sz="1200" b="0" u="none">
                          <a:latin typeface="宋体" panose="02010600030101010101" pitchFamily="2" charset="-122"/>
                          <a:ea typeface="宋体" panose="02010600030101010101" pitchFamily="2" charset="-122"/>
                          <a:cs typeface="宋体" panose="02010600030101010101" pitchFamily="2" charset="-122"/>
                        </a:rPr>
                        <a:t>whl</a:t>
                      </a:r>
                      <a:r>
                        <a:rPr lang="zh-CN" altLang="en-US" sz="1200" b="0" u="none">
                          <a:latin typeface="宋体" panose="02010600030101010101" pitchFamily="2" charset="-122"/>
                          <a:ea typeface="宋体" panose="02010600030101010101" pitchFamily="2" charset="-122"/>
                          <a:cs typeface="宋体" panose="02010600030101010101" pitchFamily="2" charset="-122"/>
                        </a:rPr>
                        <a:t>文件离线安装扩展库</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09575">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pip install package1 package2 ...</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依次（在线）安装</a:t>
                      </a:r>
                      <a:r>
                        <a:rPr lang="en-US" altLang="zh-CN" sz="1200" b="0" u="none">
                          <a:latin typeface="宋体" panose="02010600030101010101" pitchFamily="2" charset="-122"/>
                          <a:ea typeface="宋体" panose="02010600030101010101" pitchFamily="2" charset="-122"/>
                          <a:cs typeface="宋体" panose="02010600030101010101" pitchFamily="2" charset="-122"/>
                        </a:rPr>
                        <a:t>package1</a:t>
                      </a:r>
                      <a:r>
                        <a:rPr lang="zh-CN" altLang="en-US"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宋体" panose="02010600030101010101" pitchFamily="2" charset="-122"/>
                          <a:ea typeface="宋体" panose="02010600030101010101" pitchFamily="2" charset="-122"/>
                          <a:cs typeface="宋体" panose="02010600030101010101" pitchFamily="2" charset="-122"/>
                        </a:rPr>
                        <a:t>package2</a:t>
                      </a:r>
                      <a:r>
                        <a:rPr lang="zh-CN" altLang="en-US" sz="1200" b="0" u="none">
                          <a:latin typeface="宋体" panose="02010600030101010101" pitchFamily="2" charset="-122"/>
                          <a:ea typeface="宋体" panose="02010600030101010101" pitchFamily="2" charset="-122"/>
                          <a:cs typeface="宋体" panose="02010600030101010101" pitchFamily="2" charset="-122"/>
                        </a:rPr>
                        <a:t>等扩展模块</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pip install -r requirements.txt</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安装</a:t>
                      </a:r>
                      <a:r>
                        <a:rPr lang="en-US" altLang="zh-CN" sz="1200" b="0" u="none">
                          <a:latin typeface="宋体" panose="02010600030101010101" pitchFamily="2" charset="-122"/>
                          <a:ea typeface="宋体" panose="02010600030101010101" pitchFamily="2" charset="-122"/>
                          <a:cs typeface="宋体" panose="02010600030101010101" pitchFamily="2" charset="-122"/>
                        </a:rPr>
                        <a:t>requirements.txt</a:t>
                      </a:r>
                      <a:r>
                        <a:rPr lang="zh-CN" altLang="en-US" sz="1200" b="0" u="none">
                          <a:latin typeface="宋体" panose="02010600030101010101" pitchFamily="2" charset="-122"/>
                          <a:ea typeface="宋体" panose="02010600030101010101" pitchFamily="2" charset="-122"/>
                          <a:cs typeface="宋体" panose="02010600030101010101" pitchFamily="2" charset="-122"/>
                        </a:rPr>
                        <a:t>文件中指定的扩展库</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pip install --upgrade SomePackage</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升级</a:t>
                      </a:r>
                      <a:r>
                        <a:rPr lang="en-US" altLang="zh-CN" sz="1200" b="0" u="none">
                          <a:latin typeface="宋体" panose="02010600030101010101" pitchFamily="2" charset="-122"/>
                          <a:ea typeface="宋体" panose="02010600030101010101" pitchFamily="2" charset="-122"/>
                          <a:cs typeface="宋体" panose="02010600030101010101" pitchFamily="2" charset="-122"/>
                        </a:rPr>
                        <a:t>SomePackage</a:t>
                      </a:r>
                      <a:r>
                        <a:rPr lang="zh-CN" altLang="en-US" sz="1200" b="0" u="none">
                          <a:latin typeface="宋体" panose="02010600030101010101" pitchFamily="2" charset="-122"/>
                          <a:ea typeface="宋体" panose="02010600030101010101" pitchFamily="2" charset="-122"/>
                          <a:cs typeface="宋体" panose="02010600030101010101" pitchFamily="2" charset="-122"/>
                        </a:rPr>
                        <a:t>模块</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59715">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pip uninstall SomePackage[==version]</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dirty="0">
                          <a:latin typeface="宋体" panose="02010600030101010101" pitchFamily="2" charset="-122"/>
                          <a:ea typeface="宋体" panose="02010600030101010101" pitchFamily="2" charset="-122"/>
                          <a:cs typeface="宋体" panose="02010600030101010101" pitchFamily="2" charset="-122"/>
                        </a:rPr>
                        <a:t>卸载</a:t>
                      </a:r>
                      <a:r>
                        <a:rPr lang="en-US" altLang="zh-CN" sz="1200" b="0" u="none" dirty="0" err="1">
                          <a:latin typeface="宋体" panose="02010600030101010101" pitchFamily="2" charset="-122"/>
                          <a:ea typeface="宋体" panose="02010600030101010101" pitchFamily="2" charset="-122"/>
                          <a:cs typeface="宋体" panose="02010600030101010101" pitchFamily="2" charset="-122"/>
                        </a:rPr>
                        <a:t>SomePackage</a:t>
                      </a:r>
                      <a:r>
                        <a:rPr lang="zh-CN" altLang="en-US" sz="1200" b="0" u="none" dirty="0">
                          <a:latin typeface="宋体" panose="02010600030101010101" pitchFamily="2" charset="-122"/>
                          <a:ea typeface="宋体" panose="02010600030101010101" pitchFamily="2" charset="-122"/>
                          <a:cs typeface="宋体" panose="02010600030101010101" pitchFamily="2" charset="-122"/>
                        </a:rPr>
                        <a:t>模块的指定版本</a:t>
                      </a:r>
                      <a:endParaRPr lang="en-US" sz="1200" b="0" u="none" dirty="0">
                        <a:latin typeface="宋体" panose="02010600030101010101" pitchFamily="2" charset="-122"/>
                        <a:ea typeface="宋体" panose="02010600030101010101" pitchFamily="2" charset="-122"/>
                        <a:cs typeface="宋体" panose="02010600030101010101" pitchFamily="2" charset="-122"/>
                      </a:endParaRPr>
                    </a:p>
                  </a:txBody>
                  <a:tcPr marL="53825"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a:spLocks noGrp="1"/>
          </p:cNvSpPr>
          <p:nvPr>
            <p:ph idx="1"/>
          </p:nvPr>
        </p:nvSpPr>
        <p:spPr>
          <a:xfrm>
            <a:off x="396875" y="1163955"/>
            <a:ext cx="8089900" cy="958850"/>
          </a:xfrm>
        </p:spPr>
        <p:txBody>
          <a:bodyPr anchor="t"/>
          <a:lstStyle/>
          <a:p>
            <a:r>
              <a:rPr lang="zh-CN" altLang="en-US" sz="1800"/>
              <a:t>可以在资源管理器中切换至相应的文件夹并直接进入命令提示符环境。</a:t>
            </a:r>
            <a:r>
              <a:rPr lang="en-US" altLang="zh-CN" sz="1800" b="1">
                <a:solidFill>
                  <a:srgbClr val="FF0000"/>
                </a:solidFill>
              </a:rPr>
              <a:t>Shift+</a:t>
            </a:r>
            <a:r>
              <a:rPr lang="zh-CN" altLang="en-US" sz="1800" b="1">
                <a:solidFill>
                  <a:srgbClr val="FF0000"/>
                </a:solidFill>
                <a:ea typeface="宋体" panose="02010600030101010101" pitchFamily="2" charset="-122"/>
              </a:rPr>
              <a:t>鼠标右键</a:t>
            </a:r>
            <a:endParaRPr lang="zh-CN" altLang="en-US" sz="1800" b="1">
              <a:solidFill>
                <a:srgbClr val="FF0000"/>
              </a:solidFill>
              <a:ea typeface="宋体" panose="02010600030101010101" pitchFamily="2" charset="-122"/>
            </a:endParaRPr>
          </a:p>
        </p:txBody>
      </p:sp>
      <p:sp>
        <p:nvSpPr>
          <p:cNvPr id="18434" name="标题 14337"/>
          <p:cNvSpPr>
            <a:spLocks noGrp="1"/>
          </p:cNvSpPr>
          <p:nvPr>
            <p:ph type="title"/>
          </p:nvPr>
        </p:nvSpPr>
        <p:spPr>
          <a:xfrm>
            <a:off x="5715" y="9525"/>
            <a:ext cx="9129395" cy="91440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dirty="0">
                <a:sym typeface="+mn-ea"/>
              </a:rPr>
              <a:t>1.3 </a:t>
            </a:r>
            <a:r>
              <a:rPr lang="zh-CN" altLang="en-US" b="1" dirty="0">
                <a:sym typeface="+mn-ea"/>
              </a:rPr>
              <a:t>使用</a:t>
            </a:r>
            <a:r>
              <a:rPr lang="en-US" altLang="zh-CN" b="1" dirty="0">
                <a:sym typeface="+mn-ea"/>
              </a:rPr>
              <a:t>pip</a:t>
            </a:r>
            <a:r>
              <a:rPr lang="zh-CN" altLang="en-US" b="1" dirty="0">
                <a:sym typeface="+mn-ea"/>
              </a:rPr>
              <a:t>管理第三方包</a:t>
            </a:r>
            <a:endParaRPr lang="zh-CN" altLang="en-US" kern="1200" baseline="0">
              <a:latin typeface="+mj-lt"/>
              <a:ea typeface="+mj-ea"/>
              <a:cs typeface="+mj-cs"/>
            </a:endParaRPr>
          </a:p>
        </p:txBody>
      </p:sp>
      <p:pic>
        <p:nvPicPr>
          <p:cNvPr id="18435" name="图片 232" descr="VLV3REJBJW9{DDT(P{7}0AG"/>
          <p:cNvPicPr>
            <a:picLocks noChangeAspect="1"/>
          </p:cNvPicPr>
          <p:nvPr/>
        </p:nvPicPr>
        <p:blipFill>
          <a:blip r:embed="rId1"/>
          <a:stretch>
            <a:fillRect/>
          </a:stretch>
        </p:blipFill>
        <p:spPr>
          <a:xfrm>
            <a:off x="396875" y="1806575"/>
            <a:ext cx="3174365" cy="3155315"/>
          </a:xfrm>
          <a:prstGeom prst="rect">
            <a:avLst/>
          </a:prstGeom>
          <a:noFill/>
          <a:ln w="9525">
            <a:solidFill>
              <a:schemeClr val="accent1"/>
            </a:solidFill>
          </a:ln>
        </p:spPr>
      </p:pic>
      <p:pic>
        <p:nvPicPr>
          <p:cNvPr id="2" name="Picture 1"/>
          <p:cNvPicPr>
            <a:picLocks noChangeAspect="1"/>
          </p:cNvPicPr>
          <p:nvPr/>
        </p:nvPicPr>
        <p:blipFill>
          <a:blip r:embed="rId2"/>
          <a:stretch>
            <a:fillRect/>
          </a:stretch>
        </p:blipFill>
        <p:spPr>
          <a:xfrm>
            <a:off x="3678555" y="1806575"/>
            <a:ext cx="5368290" cy="807085"/>
          </a:xfrm>
          <a:prstGeom prst="rect">
            <a:avLst/>
          </a:prstGeom>
          <a:ln>
            <a:solidFill>
              <a:schemeClr val="accent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1.3 </a:t>
            </a:r>
            <a:r>
              <a:rPr lang="zh-CN" altLang="en-US" b="1" dirty="0">
                <a:sym typeface="+mn-ea"/>
              </a:rPr>
              <a:t>使用</a:t>
            </a:r>
            <a:r>
              <a:rPr lang="en-US" altLang="zh-CN" b="1" dirty="0">
                <a:sym typeface="+mn-ea"/>
              </a:rPr>
              <a:t>pip</a:t>
            </a:r>
            <a:r>
              <a:rPr lang="zh-CN" altLang="en-US" b="1" dirty="0">
                <a:sym typeface="+mn-ea"/>
              </a:rPr>
              <a:t>管理第三方包</a:t>
            </a:r>
            <a:endParaRPr lang="en-US" b="1"/>
          </a:p>
        </p:txBody>
      </p:sp>
      <p:sp>
        <p:nvSpPr>
          <p:cNvPr id="3" name="Content Placeholder 2"/>
          <p:cNvSpPr>
            <a:spLocks noGrp="1"/>
          </p:cNvSpPr>
          <p:nvPr>
            <p:ph idx="1"/>
          </p:nvPr>
        </p:nvSpPr>
        <p:spPr/>
        <p:txBody>
          <a:bodyPr/>
          <a:lstStyle/>
          <a:p>
            <a:pPr>
              <a:lnSpc>
                <a:spcPct val="150000"/>
              </a:lnSpc>
              <a:spcBef>
                <a:spcPts val="0"/>
              </a:spcBef>
            </a:pPr>
            <a:r>
              <a:rPr lang="en-US" sz="1800"/>
              <a:t>在Windows平台上，如果在线安装扩展库失败，可以从http://www.lfd.uci.edu/~gohlke/pythonlibs/下载扩展库编译好的.whl文件（</a:t>
            </a:r>
            <a:r>
              <a:rPr lang="zh-CN" altLang="en-US" sz="1800"/>
              <a:t>注意版本，并且</a:t>
            </a:r>
            <a:r>
              <a:rPr lang="en-US" sz="1800"/>
              <a:t>一定不要修改下载的文件名），然后在命令提示符环境中使用pip命令进行</a:t>
            </a:r>
            <a:r>
              <a:rPr lang="en-US" sz="1800">
                <a:solidFill>
                  <a:srgbClr val="FF0000"/>
                </a:solidFill>
              </a:rPr>
              <a:t>离线安装</a:t>
            </a:r>
            <a:r>
              <a:rPr lang="en-US" sz="1800"/>
              <a:t>。例如：</a:t>
            </a:r>
            <a:endParaRPr lang="en-US" sz="1800"/>
          </a:p>
          <a:p>
            <a:pPr marL="0" indent="0">
              <a:lnSpc>
                <a:spcPct val="150000"/>
              </a:lnSpc>
              <a:spcBef>
                <a:spcPts val="0"/>
              </a:spcBef>
              <a:buNone/>
            </a:pPr>
            <a:endParaRPr lang="en-US"/>
          </a:p>
          <a:p>
            <a:pPr marL="0" indent="0">
              <a:buNone/>
            </a:pPr>
            <a:r>
              <a:rPr lang="en-US" sz="2000">
                <a:latin typeface="Consolas" panose="020B0609020204030204" charset="0"/>
                <a:cs typeface="Consolas" panose="020B0609020204030204" charset="0"/>
              </a:rPr>
              <a:t>pip install Django-2.1.3-py3-none-any.whl</a:t>
            </a:r>
            <a:endParaRPr lang="en-US" sz="2000">
              <a:latin typeface="Consolas" panose="020B0609020204030204" charset="0"/>
              <a:cs typeface="Consolas" panose="020B06090202040302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1.3 </a:t>
            </a:r>
            <a:r>
              <a:rPr lang="zh-CN" altLang="en-US" b="1" dirty="0">
                <a:sym typeface="+mn-ea"/>
              </a:rPr>
              <a:t>使用</a:t>
            </a:r>
            <a:r>
              <a:rPr lang="en-US" altLang="zh-CN" b="1" dirty="0">
                <a:sym typeface="+mn-ea"/>
              </a:rPr>
              <a:t>pip</a:t>
            </a:r>
            <a:r>
              <a:rPr lang="zh-CN" altLang="en-US" b="1" dirty="0">
                <a:sym typeface="+mn-ea"/>
              </a:rPr>
              <a:t>管理第三方包</a:t>
            </a:r>
            <a:endParaRPr lang="en-US" b="1"/>
          </a:p>
        </p:txBody>
      </p:sp>
      <p:sp>
        <p:nvSpPr>
          <p:cNvPr id="3" name="Content Placeholder 2"/>
          <p:cNvSpPr>
            <a:spLocks noGrp="1"/>
          </p:cNvSpPr>
          <p:nvPr>
            <p:ph idx="1"/>
          </p:nvPr>
        </p:nvSpPr>
        <p:spPr/>
        <p:txBody>
          <a:bodyPr/>
          <a:lstStyle/>
          <a:p>
            <a:pPr>
              <a:lnSpc>
                <a:spcPct val="150000"/>
              </a:lnSpc>
              <a:spcBef>
                <a:spcPts val="0"/>
              </a:spcBef>
            </a:pPr>
            <a:r>
              <a:rPr lang="en-US" sz="2000"/>
              <a:t>如果由于网速问题导致在线安装速度过慢的话，pip命令还支持指定国内的站点来提高速度，下面的命令用来从阿里云下载安装扩展库jieba，其他服务器地址可以自行查阅</a:t>
            </a:r>
            <a:r>
              <a:rPr lang="zh-CN" altLang="en-US" sz="2000">
                <a:ea typeface="宋体" panose="02010600030101010101" pitchFamily="2" charset="-122"/>
              </a:rPr>
              <a:t>。</a:t>
            </a:r>
            <a:endParaRPr lang="zh-CN" altLang="en-US" sz="2000">
              <a:ea typeface="宋体" panose="02010600030101010101" pitchFamily="2" charset="-122"/>
            </a:endParaRPr>
          </a:p>
          <a:p>
            <a:pPr marL="0" indent="0">
              <a:lnSpc>
                <a:spcPct val="150000"/>
              </a:lnSpc>
              <a:spcBef>
                <a:spcPts val="0"/>
              </a:spcBef>
              <a:buNone/>
            </a:pPr>
            <a:endParaRPr lang="en-US" sz="2000"/>
          </a:p>
          <a:p>
            <a:pPr marL="0" indent="0">
              <a:buNone/>
            </a:pPr>
            <a:r>
              <a:rPr lang="en-US" sz="1200">
                <a:latin typeface="Consolas" panose="020B0609020204030204" charset="0"/>
                <a:cs typeface="Consolas" panose="020B0609020204030204" charset="0"/>
              </a:rPr>
              <a:t>pip install jieba -i http://mirrors.aliyun.com/pypi/simple --trusted-host mirrors.aliyun.com</a:t>
            </a:r>
            <a:endParaRPr lang="en-US" sz="1200">
              <a:latin typeface="Consolas" panose="020B0609020204030204" charset="0"/>
              <a:cs typeface="Consolas" panose="020B06090202040302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sym typeface="+mn-ea"/>
              </a:rPr>
              <a:t>1.3 </a:t>
            </a:r>
            <a:r>
              <a:rPr lang="zh-CN" altLang="en-US" b="1" dirty="0">
                <a:sym typeface="+mn-ea"/>
              </a:rPr>
              <a:t>使用</a:t>
            </a:r>
            <a:r>
              <a:rPr lang="en-US" altLang="zh-CN" b="1" dirty="0">
                <a:sym typeface="+mn-ea"/>
              </a:rPr>
              <a:t>pip</a:t>
            </a:r>
            <a:r>
              <a:rPr lang="zh-CN" altLang="en-US" b="1" dirty="0">
                <a:sym typeface="+mn-ea"/>
              </a:rPr>
              <a:t>管理第三方包</a:t>
            </a:r>
            <a:endParaRPr lang="en-US"/>
          </a:p>
        </p:txBody>
      </p:sp>
      <p:sp>
        <p:nvSpPr>
          <p:cNvPr id="3" name="Content Placeholder 2"/>
          <p:cNvSpPr>
            <a:spLocks noGrp="1"/>
          </p:cNvSpPr>
          <p:nvPr>
            <p:ph idx="1"/>
          </p:nvPr>
        </p:nvSpPr>
        <p:spPr/>
        <p:txBody>
          <a:bodyPr/>
          <a:lstStyle/>
          <a:p>
            <a:pPr>
              <a:lnSpc>
                <a:spcPct val="150000"/>
              </a:lnSpc>
              <a:spcBef>
                <a:spcPts val="0"/>
              </a:spcBef>
            </a:pPr>
            <a:r>
              <a:rPr lang="zh-CN" altLang="en-US" sz="2000"/>
              <a:t>如果遇到类似于</a:t>
            </a:r>
            <a:r>
              <a:rPr lang="en-US" altLang="zh-CN" sz="2000"/>
              <a:t>“</a:t>
            </a:r>
            <a:r>
              <a:rPr lang="zh-CN" altLang="en-US" sz="2000">
                <a:solidFill>
                  <a:srgbClr val="FF0000"/>
                </a:solidFill>
              </a:rPr>
              <a:t>拒绝访问</a:t>
            </a:r>
            <a:r>
              <a:rPr lang="en-US" altLang="zh-CN" sz="2000"/>
              <a:t>”</a:t>
            </a:r>
            <a:r>
              <a:rPr lang="zh-CN" altLang="en-US" sz="2000"/>
              <a:t>的出错信息，需要在执行</a:t>
            </a:r>
            <a:r>
              <a:rPr lang="en-US" altLang="zh-CN" sz="2000"/>
              <a:t>pip</a:t>
            </a:r>
            <a:r>
              <a:rPr lang="zh-CN" altLang="en-US" sz="2000"/>
              <a:t>命令时增加选项</a:t>
            </a:r>
            <a:r>
              <a:rPr lang="en-US" altLang="zh-CN" sz="2000"/>
              <a:t>--user</a:t>
            </a:r>
            <a:r>
              <a:rPr lang="zh-CN" altLang="en-US" sz="2000">
                <a:ea typeface="宋体" panose="02010600030101010101" pitchFamily="2" charset="-122"/>
              </a:rPr>
              <a:t>，例如</a:t>
            </a:r>
            <a:endParaRPr lang="zh-CN" altLang="en-US" sz="2000">
              <a:ea typeface="宋体" panose="02010600030101010101" pitchFamily="2" charset="-122"/>
            </a:endParaRPr>
          </a:p>
          <a:p>
            <a:pPr marL="0" indent="0">
              <a:buNone/>
            </a:pPr>
            <a:endParaRPr lang="zh-CN" altLang="en-US" sz="2000">
              <a:latin typeface="Consolas" panose="020B0609020204030204" charset="0"/>
              <a:ea typeface="宋体" panose="02010600030101010101" pitchFamily="2" charset="-122"/>
              <a:cs typeface="Consolas" panose="020B0609020204030204" charset="0"/>
            </a:endParaRPr>
          </a:p>
          <a:p>
            <a:pPr marL="0" indent="0">
              <a:buNone/>
            </a:pPr>
            <a:r>
              <a:rPr lang="zh-CN" altLang="en-US" sz="2000">
                <a:latin typeface="Consolas" panose="020B0609020204030204" charset="0"/>
                <a:ea typeface="宋体" panose="02010600030101010101" pitchFamily="2" charset="-122"/>
                <a:cs typeface="Consolas" panose="020B0609020204030204" charset="0"/>
              </a:rPr>
              <a:t>pip install jieba --user</a:t>
            </a:r>
            <a:endParaRPr lang="zh-CN" altLang="en-US" sz="2000">
              <a:latin typeface="Consolas" panose="020B0609020204030204" charset="0"/>
              <a:ea typeface="宋体" panose="02010600030101010101" pitchFamily="2" charset="-122"/>
              <a:cs typeface="Consolas" panose="020B060902020403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标题 1945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dirty="0">
                <a:latin typeface="Times New Roman" panose="02020603050405020304" pitchFamily="18" charset="0"/>
                <a:ea typeface="+mj-ea"/>
                <a:cs typeface="+mj-cs"/>
              </a:rPr>
              <a:t>1.</a:t>
            </a:r>
            <a:r>
              <a:rPr lang="zh-CN" altLang="en-US" b="1" kern="1200" baseline="0" dirty="0">
                <a:latin typeface="Times New Roman" panose="02020603050405020304" pitchFamily="18" charset="0"/>
                <a:ea typeface="+mj-ea"/>
                <a:cs typeface="+mj-cs"/>
              </a:rPr>
              <a:t>4</a:t>
            </a:r>
            <a:r>
              <a:rPr lang="en-US" altLang="zh-CN" b="1" kern="1200" baseline="0" dirty="0">
                <a:latin typeface="Times New Roman" panose="02020603050405020304" pitchFamily="18" charset="0"/>
                <a:ea typeface="+mj-ea"/>
                <a:cs typeface="+mj-cs"/>
              </a:rPr>
              <a:t>.1 Python</a:t>
            </a:r>
            <a:r>
              <a:rPr lang="zh-CN" altLang="en-US" b="1" kern="1200" baseline="0" dirty="0">
                <a:latin typeface="Times New Roman" panose="02020603050405020304" pitchFamily="18" charset="0"/>
                <a:ea typeface="+mj-ea"/>
                <a:cs typeface="+mj-cs"/>
              </a:rPr>
              <a:t>的对象模型</a:t>
            </a:r>
            <a:endParaRPr lang="zh-CN" altLang="en-US" b="1" kern="1200" baseline="0" dirty="0">
              <a:latin typeface="Times New Roman" panose="02020603050405020304" pitchFamily="18" charset="0"/>
              <a:ea typeface="+mj-ea"/>
              <a:cs typeface="+mj-cs"/>
            </a:endParaRPr>
          </a:p>
        </p:txBody>
      </p:sp>
      <p:sp>
        <p:nvSpPr>
          <p:cNvPr id="21506" name="文本占位符 19458"/>
          <p:cNvSpPr>
            <a:spLocks noGrp="1"/>
          </p:cNvSpPr>
          <p:nvPr>
            <p:ph idx="1"/>
          </p:nvPr>
        </p:nvSpPr>
        <p:spPr/>
        <p:txBody>
          <a:bodyPr anchor="t"/>
          <a:lstStyle/>
          <a:p>
            <a:pPr defTabSz="914400">
              <a:lnSpc>
                <a:spcPct val="150000"/>
              </a:lnSpc>
              <a:spcBef>
                <a:spcPts val="1400"/>
              </a:spcBef>
              <a:buSzPct val="90000"/>
              <a:buFont typeface="Wingdings" panose="05000000000000000000" charset="0"/>
              <a:buChar char="§"/>
            </a:pPr>
            <a:r>
              <a:rPr lang="zh-CN" altLang="en-US" sz="1800" dirty="0"/>
              <a:t>对象是</a:t>
            </a:r>
            <a:r>
              <a:rPr lang="en-US" altLang="zh-CN" sz="1800" dirty="0"/>
              <a:t>python</a:t>
            </a:r>
            <a:r>
              <a:rPr lang="zh-CN" altLang="en-US" sz="1800" dirty="0"/>
              <a:t>语言中最基本的概念，在</a:t>
            </a:r>
            <a:r>
              <a:rPr lang="en-US" altLang="zh-CN" sz="1800" dirty="0"/>
              <a:t>python</a:t>
            </a:r>
            <a:r>
              <a:rPr lang="zh-CN" altLang="en-US" sz="1800" dirty="0"/>
              <a:t>中处理的一切都是对象。</a:t>
            </a:r>
            <a:r>
              <a:rPr lang="en-US" altLang="zh-CN" sz="1800" dirty="0"/>
              <a:t>python</a:t>
            </a:r>
            <a:r>
              <a:rPr lang="zh-CN" altLang="en-US" sz="1800" dirty="0"/>
              <a:t>中有许多内置对象可供编程者使用，内置对象可直接使用，如数字、字符串、列表、</a:t>
            </a:r>
            <a:r>
              <a:rPr lang="en-US" altLang="zh-CN" sz="1800" dirty="0"/>
              <a:t>del</a:t>
            </a:r>
            <a:r>
              <a:rPr lang="zh-CN" altLang="en-US" sz="1800" dirty="0"/>
              <a:t>等；</a:t>
            </a:r>
            <a:r>
              <a:rPr lang="zh-CN" altLang="en-US" sz="1800" dirty="0">
                <a:solidFill>
                  <a:srgbClr val="FF0000"/>
                </a:solidFill>
              </a:rPr>
              <a:t>非</a:t>
            </a:r>
            <a:r>
              <a:rPr lang="en-US" altLang="zh-CN" sz="1800" dirty="0">
                <a:solidFill>
                  <a:srgbClr val="FF0000"/>
                </a:solidFill>
              </a:rPr>
              <a:t>内置对象需要导入模块</a:t>
            </a:r>
            <a:r>
              <a:rPr lang="en-US" altLang="zh-CN" sz="1800" dirty="0"/>
              <a:t>才能使用，如正弦函数sin(x)</a:t>
            </a:r>
            <a:r>
              <a:rPr lang="zh-CN" altLang="en-US" sz="1800" dirty="0"/>
              <a:t>，随机数产生函数</a:t>
            </a:r>
            <a:r>
              <a:rPr lang="en-US" altLang="zh-CN" sz="1800" dirty="0"/>
              <a:t>random( )</a:t>
            </a:r>
            <a:r>
              <a:rPr lang="zh-CN" altLang="en-US" sz="1800" dirty="0"/>
              <a:t>等，</a:t>
            </a:r>
            <a:r>
              <a:rPr lang="en-US" altLang="zh-CN" sz="1800" dirty="0"/>
              <a:t> import math</a:t>
            </a:r>
            <a:r>
              <a:rPr lang="zh-CN" altLang="en-US" sz="1800" dirty="0"/>
              <a:t>。</a:t>
            </a:r>
            <a:endParaRPr lang="zh-CN" altLang="en-US"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945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dirty="0">
                <a:latin typeface="Times New Roman" panose="02020603050405020304" pitchFamily="18" charset="0"/>
                <a:ea typeface="+mj-ea"/>
                <a:cs typeface="+mj-cs"/>
              </a:rPr>
              <a:t>1.</a:t>
            </a:r>
            <a:r>
              <a:rPr lang="zh-CN" altLang="en-US" b="1" kern="1200" baseline="0" dirty="0">
                <a:latin typeface="Times New Roman" panose="02020603050405020304" pitchFamily="18" charset="0"/>
                <a:ea typeface="+mj-ea"/>
                <a:cs typeface="+mj-cs"/>
              </a:rPr>
              <a:t>4</a:t>
            </a:r>
            <a:r>
              <a:rPr lang="en-US" altLang="zh-CN" b="1" kern="1200" baseline="0" dirty="0">
                <a:latin typeface="Times New Roman" panose="02020603050405020304" pitchFamily="18" charset="0"/>
                <a:ea typeface="+mj-ea"/>
                <a:cs typeface="+mj-cs"/>
              </a:rPr>
              <a:t>.1 Python</a:t>
            </a:r>
            <a:r>
              <a:rPr lang="zh-CN" altLang="en-US" b="1" kern="1200" baseline="0" dirty="0">
                <a:latin typeface="Times New Roman" panose="02020603050405020304" pitchFamily="18" charset="0"/>
                <a:ea typeface="+mj-ea"/>
                <a:cs typeface="+mj-cs"/>
              </a:rPr>
              <a:t>的对象模型</a:t>
            </a:r>
            <a:endParaRPr lang="zh-CN" altLang="en-US" b="1" kern="1200" baseline="0" dirty="0">
              <a:latin typeface="Times New Roman" panose="02020603050405020304" pitchFamily="18" charset="0"/>
              <a:ea typeface="+mj-ea"/>
              <a:cs typeface="+mj-cs"/>
            </a:endParaRPr>
          </a:p>
        </p:txBody>
      </p:sp>
      <p:graphicFrame>
        <p:nvGraphicFramePr>
          <p:cNvPr id="2" name="Table -1"/>
          <p:cNvGraphicFramePr/>
          <p:nvPr>
            <p:custDataLst>
              <p:tags r:id="rId1"/>
            </p:custDataLst>
          </p:nvPr>
        </p:nvGraphicFramePr>
        <p:xfrm>
          <a:off x="433705" y="1160145"/>
          <a:ext cx="7534910" cy="3242945"/>
        </p:xfrm>
        <a:graphic>
          <a:graphicData uri="http://schemas.openxmlformats.org/drawingml/2006/table">
            <a:tbl>
              <a:tblPr firstRow="1" bandRow="1">
                <a:tableStyleId>{5940675A-B579-460E-94D1-54222C63F5DA}</a:tableStyleId>
              </a:tblPr>
              <a:tblGrid>
                <a:gridCol w="1080770"/>
                <a:gridCol w="1067435"/>
                <a:gridCol w="2359025"/>
                <a:gridCol w="3027680"/>
              </a:tblGrid>
              <a:tr h="193675">
                <a:tc>
                  <a:txBody>
                    <a:bodyPr/>
                    <a:lstStyle/>
                    <a:p>
                      <a:pPr marL="0" indent="0" algn="ctr">
                        <a:buNone/>
                      </a:pPr>
                      <a:r>
                        <a:rPr lang="zh-CN" altLang="en-US" sz="1200" b="0" u="none">
                          <a:latin typeface="Calibri" panose="020F0502020204030204" charset="0"/>
                          <a:ea typeface="Calibri" panose="020F0502020204030204" charset="0"/>
                          <a:cs typeface="Calibri" panose="020F0502020204030204" charset="0"/>
                        </a:rPr>
                        <a:t>对象类型</a:t>
                      </a:r>
                      <a:endParaRPr lang="zh-CN" altLang="en-US" sz="1200" b="0" u="none">
                        <a:latin typeface="Calibri" panose="020F0502020204030204" charset="0"/>
                        <a:ea typeface="Calibri" panose="020F0502020204030204" charset="0"/>
                        <a:cs typeface="Calibri" panose="020F05020202040302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0" u="none">
                          <a:latin typeface="宋体" panose="02010600030101010101" pitchFamily="2" charset="-122"/>
                          <a:ea typeface="宋体" panose="02010600030101010101" pitchFamily="2" charset="-122"/>
                          <a:cs typeface="宋体" panose="02010600030101010101" pitchFamily="2" charset="-122"/>
                        </a:rPr>
                        <a:t>类型名称</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0" u="none">
                          <a:latin typeface="Calibri" panose="020F0502020204030204" charset="0"/>
                          <a:ea typeface="Calibri" panose="020F0502020204030204" charset="0"/>
                          <a:cs typeface="Calibri" panose="020F0502020204030204" charset="0"/>
                        </a:rPr>
                        <a:t>示例</a:t>
                      </a:r>
                      <a:endParaRPr lang="zh-CN" altLang="en-US" sz="1200" b="0" u="none">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0" u="none">
                          <a:latin typeface="宋体" panose="02010600030101010101" pitchFamily="2" charset="-122"/>
                          <a:ea typeface="宋体" panose="02010600030101010101" pitchFamily="2" charset="-122"/>
                          <a:cs typeface="宋体" panose="02010600030101010101" pitchFamily="2" charset="-122"/>
                        </a:rPr>
                        <a:t>简要说明</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338455">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数字</a:t>
                      </a:r>
                      <a:endParaRPr lang="zh-CN" altLang="en-US" sz="1050" b="0" u="none">
                        <a:latin typeface="Calibri" panose="020F0502020204030204" charset="0"/>
                        <a:ea typeface="Calibri" panose="020F0502020204030204" charset="0"/>
                        <a:cs typeface="Calibri" panose="020F0502020204030204" charset="0"/>
                      </a:endParaRPr>
                    </a:p>
                  </a:txBody>
                  <a:tcPr marL="2715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int, float, complex</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1234,  3.14, </a:t>
                      </a:r>
                      <a:r>
                        <a:rPr lang="en-US" altLang="zh-CN" sz="1050" b="0" u="none">
                          <a:latin typeface="宋体" panose="02010600030101010101" pitchFamily="2" charset="-122"/>
                          <a:ea typeface="宋体" panose="02010600030101010101" pitchFamily="2" charset="-122"/>
                          <a:cs typeface="宋体" panose="02010600030101010101" pitchFamily="2" charset="-122"/>
                        </a:rPr>
                        <a:t>1.3e5,</a:t>
                      </a:r>
                      <a:r>
                        <a:rPr lang="en-US" altLang="zh-CN" sz="1050" b="0" u="none">
                          <a:latin typeface="Calibri" panose="020F0502020204030204" charset="0"/>
                          <a:ea typeface="Calibri" panose="020F0502020204030204" charset="0"/>
                          <a:cs typeface="Calibri" panose="020F0502020204030204" charset="0"/>
                        </a:rPr>
                        <a:t> 3+4j</a:t>
                      </a:r>
                      <a:endParaRPr lang="en-US" altLang="zh-CN"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数字</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大小没有限制</a:t>
                      </a:r>
                      <a:r>
                        <a:rPr lang="zh-CN" altLang="en-US" sz="1050" b="0" u="none">
                          <a:latin typeface="宋体" panose="02010600030101010101" pitchFamily="2" charset="-122"/>
                          <a:ea typeface="宋体" panose="02010600030101010101" pitchFamily="2" charset="-122"/>
                          <a:cs typeface="宋体" panose="02010600030101010101" pitchFamily="2" charset="-122"/>
                        </a:rPr>
                        <a:t>，内置支持复数及其运算</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383540">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字符串</a:t>
                      </a:r>
                      <a:endParaRPr lang="zh-CN" altLang="en-US" sz="1050" b="0" u="none">
                        <a:latin typeface="Calibri" panose="020F0502020204030204" charset="0"/>
                        <a:ea typeface="Calibri" panose="020F0502020204030204" charset="0"/>
                        <a:cs typeface="Calibri" panose="020F0502020204030204" charset="0"/>
                      </a:endParaRPr>
                    </a:p>
                  </a:txBody>
                  <a:tcPr marL="2715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str</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'swfu', "I'm student", '''Python '''</a:t>
                      </a:r>
                      <a:r>
                        <a:rPr lang="en-US" altLang="zh-CN" sz="1050" b="0" u="none">
                          <a:latin typeface="宋体" panose="02010600030101010101" pitchFamily="2" charset="-122"/>
                          <a:ea typeface="宋体" panose="02010600030101010101" pitchFamily="2" charset="-122"/>
                          <a:cs typeface="宋体" panose="02010600030101010101" pitchFamily="2" charset="-122"/>
                        </a:rPr>
                        <a:t>, r</a:t>
                      </a:r>
                      <a:r>
                        <a:rPr lang="en-US" altLang="zh-CN" sz="1050" b="0">
                          <a:latin typeface="Calibri" panose="020F0502020204030204" charset="0"/>
                          <a:ea typeface="Calibri" panose="020F0502020204030204" charset="0"/>
                          <a:cs typeface="Calibri" panose="020F0502020204030204" charset="0"/>
                          <a:sym typeface="+mn-ea"/>
                        </a:rPr>
                        <a:t>'</a:t>
                      </a:r>
                      <a:r>
                        <a:rPr lang="en-US" altLang="zh-CN" sz="1050" b="0" u="none">
                          <a:latin typeface="宋体" panose="02010600030101010101" pitchFamily="2" charset="-122"/>
                          <a:ea typeface="宋体" panose="02010600030101010101" pitchFamily="2" charset="-122"/>
                          <a:cs typeface="宋体" panose="02010600030101010101" pitchFamily="2" charset="-122"/>
                        </a:rPr>
                        <a:t>abc</a:t>
                      </a:r>
                      <a:r>
                        <a:rPr lang="en-US" altLang="zh-CN" sz="1050" b="0">
                          <a:latin typeface="Calibri" panose="020F0502020204030204" charset="0"/>
                          <a:ea typeface="Calibri" panose="020F0502020204030204" charset="0"/>
                          <a:cs typeface="Calibri" panose="020F0502020204030204" charset="0"/>
                          <a:sym typeface="+mn-ea"/>
                        </a:rPr>
                        <a:t>'</a:t>
                      </a:r>
                      <a:r>
                        <a:rPr lang="en-US" altLang="zh-CN" sz="1050" b="0" u="none">
                          <a:latin typeface="宋体" panose="02010600030101010101" pitchFamily="2" charset="-122"/>
                          <a:ea typeface="宋体" panose="02010600030101010101" pitchFamily="2" charset="-122"/>
                          <a:cs typeface="宋体" panose="02010600030101010101" pitchFamily="2" charset="-122"/>
                        </a:rPr>
                        <a:t>, R</a:t>
                      </a:r>
                      <a:r>
                        <a:rPr lang="en-US" altLang="zh-CN" sz="1050" b="0">
                          <a:latin typeface="Calibri" panose="020F0502020204030204" charset="0"/>
                          <a:ea typeface="Calibri" panose="020F0502020204030204" charset="0"/>
                          <a:cs typeface="Calibri" panose="020F0502020204030204" charset="0"/>
                          <a:sym typeface="+mn-ea"/>
                        </a:rPr>
                        <a:t>'</a:t>
                      </a:r>
                      <a:r>
                        <a:rPr lang="en-US" altLang="zh-CN" sz="1050" b="0" u="none">
                          <a:latin typeface="宋体" panose="02010600030101010101" pitchFamily="2" charset="-122"/>
                          <a:ea typeface="宋体" panose="02010600030101010101" pitchFamily="2" charset="-122"/>
                          <a:cs typeface="宋体" panose="02010600030101010101" pitchFamily="2" charset="-122"/>
                        </a:rPr>
                        <a:t>bcd</a:t>
                      </a:r>
                      <a:r>
                        <a:rPr lang="en-US" altLang="zh-CN" sz="1050" b="0">
                          <a:latin typeface="Calibri" panose="020F0502020204030204" charset="0"/>
                          <a:ea typeface="Calibri" panose="020F0502020204030204" charset="0"/>
                          <a:cs typeface="Calibri" panose="020F0502020204030204" charset="0"/>
                          <a:sym typeface="+mn-ea"/>
                        </a:rPr>
                        <a:t>'</a:t>
                      </a:r>
                      <a:endParaRPr lang="en-US" altLang="zh-CN"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使用单引号、双引号、三引号作为定界符，以字母</a:t>
                      </a:r>
                      <a:r>
                        <a:rPr lang="en-US" altLang="zh-CN" sz="1050" b="0" u="none">
                          <a:latin typeface="宋体" panose="02010600030101010101" pitchFamily="2" charset="-122"/>
                          <a:ea typeface="宋体" panose="02010600030101010101" pitchFamily="2" charset="-122"/>
                          <a:cs typeface="宋体" panose="02010600030101010101" pitchFamily="2" charset="-122"/>
                        </a:rPr>
                        <a:t>r</a:t>
                      </a:r>
                      <a:r>
                        <a:rPr lang="zh-CN" altLang="en-US" sz="1050" b="0" u="none">
                          <a:latin typeface="宋体" panose="02010600030101010101" pitchFamily="2" charset="-122"/>
                          <a:ea typeface="宋体" panose="02010600030101010101" pitchFamily="2" charset="-122"/>
                          <a:cs typeface="宋体" panose="02010600030101010101" pitchFamily="2" charset="-122"/>
                        </a:rPr>
                        <a:t>或</a:t>
                      </a:r>
                      <a:r>
                        <a:rPr lang="en-US" altLang="zh-CN" sz="1050" b="0" u="none">
                          <a:latin typeface="宋体" panose="02010600030101010101" pitchFamily="2" charset="-122"/>
                          <a:ea typeface="宋体" panose="02010600030101010101" pitchFamily="2" charset="-122"/>
                          <a:cs typeface="宋体" panose="02010600030101010101" pitchFamily="2" charset="-122"/>
                        </a:rPr>
                        <a:t>R</a:t>
                      </a:r>
                      <a:r>
                        <a:rPr lang="zh-CN" altLang="en-US" sz="1050" b="0" u="none">
                          <a:latin typeface="宋体" panose="02010600030101010101" pitchFamily="2" charset="-122"/>
                          <a:ea typeface="宋体" panose="02010600030101010101" pitchFamily="2" charset="-122"/>
                          <a:cs typeface="宋体" panose="02010600030101010101" pitchFamily="2" charset="-122"/>
                        </a:rPr>
                        <a:t>引导的表示</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原始字符串</a:t>
                      </a:r>
                      <a:endPar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412115">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字节串</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bytes</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b</a:t>
                      </a:r>
                      <a:r>
                        <a:rPr lang="en-US" altLang="zh-CN" sz="1050" b="0" u="none">
                          <a:latin typeface="Calibri" panose="020F0502020204030204" charset="0"/>
                          <a:ea typeface="Calibri" panose="020F0502020204030204" charset="0"/>
                          <a:cs typeface="Calibri" panose="020F0502020204030204" charset="0"/>
                        </a:rPr>
                        <a:t>’</a:t>
                      </a:r>
                      <a:r>
                        <a:rPr lang="en-US" altLang="zh-CN" sz="1050" b="0" u="none">
                          <a:latin typeface="宋体" panose="02010600030101010101" pitchFamily="2" charset="-122"/>
                          <a:ea typeface="宋体" panose="02010600030101010101" pitchFamily="2" charset="-122"/>
                          <a:cs typeface="宋体" panose="02010600030101010101" pitchFamily="2" charset="-122"/>
                        </a:rPr>
                        <a:t>hello world</a:t>
                      </a:r>
                      <a:r>
                        <a:rPr lang="en-US" altLang="zh-CN" sz="1050" b="0" u="none">
                          <a:latin typeface="Calibri" panose="020F0502020204030204" charset="0"/>
                          <a:ea typeface="Calibri" panose="020F0502020204030204" charset="0"/>
                          <a:cs typeface="Calibri" panose="020F0502020204030204" charset="0"/>
                        </a:rPr>
                        <a:t>’</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以</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字母</a:t>
                      </a:r>
                      <a:r>
                        <a:rPr lang="en-US" altLang="zh-CN" sz="1050" b="0" u="none">
                          <a:solidFill>
                            <a:srgbClr val="FF0000"/>
                          </a:solidFill>
                          <a:latin typeface="宋体" panose="02010600030101010101" pitchFamily="2" charset="-122"/>
                          <a:ea typeface="宋体" panose="02010600030101010101" pitchFamily="2" charset="-122"/>
                          <a:cs typeface="宋体" panose="02010600030101010101" pitchFamily="2" charset="-122"/>
                        </a:rPr>
                        <a:t>b</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引导</a:t>
                      </a:r>
                      <a:r>
                        <a:rPr lang="zh-CN" altLang="en-US" sz="1050" b="0" u="none">
                          <a:latin typeface="宋体" panose="02010600030101010101" pitchFamily="2" charset="-122"/>
                          <a:ea typeface="宋体" panose="02010600030101010101" pitchFamily="2" charset="-122"/>
                          <a:cs typeface="宋体" panose="02010600030101010101" pitchFamily="2" charset="-122"/>
                        </a:rPr>
                        <a:t>，可以使用单引号、双引号、三引号作为定界符</a:t>
                      </a:r>
                      <a:endParaRPr 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508635">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列表</a:t>
                      </a:r>
                      <a:endParaRPr lang="zh-CN" altLang="en-US" sz="1050" b="0" u="none">
                        <a:latin typeface="Calibri" panose="020F0502020204030204" charset="0"/>
                        <a:ea typeface="Calibri" panose="020F0502020204030204" charset="0"/>
                        <a:cs typeface="Calibri" panose="020F0502020204030204" charset="0"/>
                      </a:endParaRPr>
                    </a:p>
                  </a:txBody>
                  <a:tcPr marL="2715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list</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[1, 2, 3]</a:t>
                      </a:r>
                      <a:r>
                        <a:rPr lang="zh-CN" altLang="en-US" sz="1050" b="0" u="none">
                          <a:latin typeface="宋体" panose="02010600030101010101" pitchFamily="2" charset="-122"/>
                          <a:ea typeface="宋体" panose="02010600030101010101" pitchFamily="2" charset="-122"/>
                          <a:cs typeface="宋体" panose="02010600030101010101" pitchFamily="2" charset="-122"/>
                        </a:rPr>
                        <a:t>，</a:t>
                      </a:r>
                      <a:r>
                        <a:rPr lang="en-US" altLang="zh-CN" sz="1050" b="0" u="none">
                          <a:latin typeface="宋体" panose="02010600030101010101" pitchFamily="2" charset="-122"/>
                          <a:ea typeface="宋体" panose="02010600030101010101" pitchFamily="2" charset="-122"/>
                          <a:cs typeface="宋体" panose="02010600030101010101" pitchFamily="2" charset="-122"/>
                        </a:rPr>
                        <a:t>['a', 'b', ['c', 2]]</a:t>
                      </a:r>
                      <a:endParaRPr lang="en-US"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所有元素放在一对</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方括号</a:t>
                      </a:r>
                      <a:r>
                        <a:rPr lang="zh-CN" altLang="en-US" sz="1050" b="0" u="none">
                          <a:latin typeface="宋体" panose="02010600030101010101" pitchFamily="2" charset="-122"/>
                          <a:ea typeface="宋体" panose="02010600030101010101" pitchFamily="2" charset="-122"/>
                          <a:cs typeface="宋体" panose="02010600030101010101" pitchFamily="2" charset="-122"/>
                        </a:rPr>
                        <a:t>中，元素之间使用逗号分隔，其中的元素可以是任意类型</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383540">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字典</a:t>
                      </a:r>
                      <a:endParaRPr lang="zh-CN" altLang="en-US" sz="1050" b="0" u="none">
                        <a:latin typeface="Calibri" panose="020F0502020204030204" charset="0"/>
                        <a:ea typeface="Calibri" panose="020F0502020204030204" charset="0"/>
                        <a:cs typeface="Calibri" panose="020F0502020204030204" charset="0"/>
                      </a:endParaRPr>
                    </a:p>
                  </a:txBody>
                  <a:tcPr marL="2715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dict</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{1:'food' ,2:'taste', 3:'import'}</a:t>
                      </a:r>
                      <a:endParaRPr lang="en-US" altLang="zh-CN"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所有元素放在一对</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大括号</a:t>
                      </a:r>
                      <a:r>
                        <a:rPr lang="zh-CN" altLang="en-US" sz="1050" b="0" u="none">
                          <a:latin typeface="宋体" panose="02010600030101010101" pitchFamily="2" charset="-122"/>
                          <a:ea typeface="宋体" panose="02010600030101010101" pitchFamily="2" charset="-122"/>
                          <a:cs typeface="宋体" panose="02010600030101010101" pitchFamily="2" charset="-122"/>
                        </a:rPr>
                        <a:t>中，元素之间使用逗号分隔，</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元素形式为“键</a:t>
                      </a:r>
                      <a:r>
                        <a:rPr lang="en-US" altLang="zh-CN" sz="1050" b="0" u="none">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值”</a:t>
                      </a:r>
                      <a:endPar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511810">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元组</a:t>
                      </a:r>
                      <a:endParaRPr lang="zh-CN" altLang="en-US" sz="1050" b="0" u="none">
                        <a:latin typeface="Calibri" panose="020F0502020204030204" charset="0"/>
                        <a:ea typeface="Calibri" panose="020F0502020204030204" charset="0"/>
                        <a:cs typeface="Calibri" panose="020F0502020204030204" charset="0"/>
                      </a:endParaRPr>
                    </a:p>
                  </a:txBody>
                  <a:tcPr marL="2715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tuple</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(2, -5, 6)</a:t>
                      </a:r>
                      <a:r>
                        <a:rPr lang="en-US" altLang="zh-CN" sz="1050" b="0" u="none">
                          <a:latin typeface="宋体" panose="02010600030101010101" pitchFamily="2" charset="-122"/>
                          <a:ea typeface="宋体" panose="02010600030101010101" pitchFamily="2" charset="-122"/>
                          <a:cs typeface="宋体" panose="02010600030101010101" pitchFamily="2" charset="-122"/>
                        </a:rPr>
                        <a:t>, (3,)</a:t>
                      </a:r>
                      <a:endParaRPr lang="en-US" altLang="zh-CN"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不可变</a:t>
                      </a:r>
                      <a:r>
                        <a:rPr lang="zh-CN" altLang="en-US" sz="1050" b="0" u="none">
                          <a:latin typeface="宋体" panose="02010600030101010101" pitchFamily="2" charset="-122"/>
                          <a:ea typeface="宋体" panose="02010600030101010101" pitchFamily="2" charset="-122"/>
                          <a:cs typeface="宋体" panose="02010600030101010101" pitchFamily="2" charset="-122"/>
                        </a:rPr>
                        <a:t>，所有元素放在一对</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圆括号</a:t>
                      </a:r>
                      <a:r>
                        <a:rPr lang="zh-CN" altLang="en-US" sz="1050" b="0" u="none">
                          <a:latin typeface="宋体" panose="02010600030101010101" pitchFamily="2" charset="-122"/>
                          <a:ea typeface="宋体" panose="02010600030101010101" pitchFamily="2" charset="-122"/>
                          <a:cs typeface="宋体" panose="02010600030101010101" pitchFamily="2" charset="-122"/>
                        </a:rPr>
                        <a:t>中，元素之间使用逗号分隔，</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如果元组中只有一个元素的话，后面的逗号不能省略</a:t>
                      </a:r>
                      <a:endPar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511175">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集合</a:t>
                      </a:r>
                      <a:endParaRPr lang="zh-CN" altLang="en-US" sz="1050" b="0" u="none">
                        <a:latin typeface="Calibri" panose="020F0502020204030204" charset="0"/>
                        <a:ea typeface="Calibri" panose="020F0502020204030204" charset="0"/>
                        <a:cs typeface="Calibri" panose="020F05020202040302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set</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frozenset</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{'a', 'b', 'c'}</a:t>
                      </a:r>
                      <a:endParaRPr lang="en-US" altLang="zh-CN"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所有元素放在一对</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大括号</a:t>
                      </a:r>
                      <a:r>
                        <a:rPr lang="zh-CN" altLang="en-US" sz="1050" b="0" u="none">
                          <a:latin typeface="宋体" panose="02010600030101010101" pitchFamily="2" charset="-122"/>
                          <a:ea typeface="宋体" panose="02010600030101010101" pitchFamily="2" charset="-122"/>
                          <a:cs typeface="宋体" panose="02010600030101010101" pitchFamily="2" charset="-122"/>
                        </a:rPr>
                        <a:t>中，元素之间使用逗号分隔，</a:t>
                      </a:r>
                      <a:r>
                        <a:rPr lang="zh-CN" altLang="en-US" sz="1050" b="0" u="none">
                          <a:solidFill>
                            <a:srgbClr val="FF0000"/>
                          </a:solidFill>
                          <a:latin typeface="宋体" panose="02010600030101010101" pitchFamily="2" charset="-122"/>
                          <a:ea typeface="宋体" panose="02010600030101010101" pitchFamily="2" charset="-122"/>
                          <a:cs typeface="宋体" panose="02010600030101010101" pitchFamily="2" charset="-122"/>
                        </a:rPr>
                        <a:t>元素不允许重复</a:t>
                      </a:r>
                      <a:r>
                        <a:rPr lang="en-US" altLang="zh-CN" sz="1050" b="0" u="none">
                          <a:latin typeface="宋体" panose="02010600030101010101" pitchFamily="2" charset="-122"/>
                          <a:ea typeface="宋体" panose="02010600030101010101" pitchFamily="2" charset="-122"/>
                          <a:cs typeface="宋体" panose="02010600030101010101" pitchFamily="2" charset="-122"/>
                        </a:rPr>
                        <a:t>;</a:t>
                      </a:r>
                      <a:r>
                        <a:rPr lang="zh-CN" altLang="en-US" sz="1050" b="0" u="none">
                          <a:latin typeface="宋体" panose="02010600030101010101" pitchFamily="2" charset="-122"/>
                          <a:ea typeface="宋体" panose="02010600030101010101" pitchFamily="2" charset="-122"/>
                          <a:cs typeface="宋体" panose="02010600030101010101" pitchFamily="2" charset="-122"/>
                        </a:rPr>
                        <a:t>另外，</a:t>
                      </a:r>
                      <a:r>
                        <a:rPr lang="en-US" altLang="zh-CN" sz="1050" b="0" u="none">
                          <a:latin typeface="宋体" panose="02010600030101010101" pitchFamily="2" charset="-122"/>
                          <a:ea typeface="宋体" panose="02010600030101010101" pitchFamily="2" charset="-122"/>
                          <a:cs typeface="宋体" panose="02010600030101010101" pitchFamily="2" charset="-122"/>
                        </a:rPr>
                        <a:t>set</a:t>
                      </a:r>
                      <a:r>
                        <a:rPr lang="zh-CN" altLang="en-US" sz="1050" b="0" u="none">
                          <a:latin typeface="宋体" panose="02010600030101010101" pitchFamily="2" charset="-122"/>
                          <a:ea typeface="宋体" panose="02010600030101010101" pitchFamily="2" charset="-122"/>
                          <a:cs typeface="宋体" panose="02010600030101010101" pitchFamily="2" charset="-122"/>
                        </a:rPr>
                        <a:t>是可变的，而</a:t>
                      </a:r>
                      <a:r>
                        <a:rPr lang="en-US" altLang="zh-CN" sz="1050" b="0" u="none">
                          <a:latin typeface="宋体" panose="02010600030101010101" pitchFamily="2" charset="-122"/>
                          <a:ea typeface="宋体" panose="02010600030101010101" pitchFamily="2" charset="-122"/>
                          <a:cs typeface="宋体" panose="02010600030101010101" pitchFamily="2" charset="-122"/>
                        </a:rPr>
                        <a:t>frozenset</a:t>
                      </a:r>
                      <a:r>
                        <a:rPr lang="zh-CN" altLang="en-US" sz="1050" b="0" u="none">
                          <a:latin typeface="宋体" panose="02010600030101010101" pitchFamily="2" charset="-122"/>
                          <a:ea typeface="宋体" panose="02010600030101010101" pitchFamily="2" charset="-122"/>
                          <a:cs typeface="宋体" panose="02010600030101010101" pitchFamily="2" charset="-122"/>
                        </a:rPr>
                        <a:t>是不可变的</a:t>
                      </a:r>
                      <a:endParaRPr 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bl>
          </a:graphicData>
        </a:graphic>
      </p:graphicFrame>
      <p:sp>
        <p:nvSpPr>
          <p:cNvPr id="22577" name="Text Box 4"/>
          <p:cNvSpPr txBox="1"/>
          <p:nvPr/>
        </p:nvSpPr>
        <p:spPr>
          <a:xfrm>
            <a:off x="5794986" y="1159872"/>
            <a:ext cx="1573090" cy="106680"/>
          </a:xfrm>
          <a:prstGeom prst="rect">
            <a:avLst/>
          </a:prstGeom>
          <a:noFill/>
          <a:ln w="9525">
            <a:noFill/>
          </a:ln>
        </p:spPr>
        <p:txBody>
          <a:bodyPr wrap="square" anchor="t">
            <a:spAutoFit/>
          </a:bodyPr>
          <a:lstStyle/>
          <a:p>
            <a:pPr algn="r"/>
            <a:r>
              <a:rPr lang="zh-CN" altLang="en-US" sz="100">
                <a:latin typeface="Arial" panose="020B0604020202020204" pitchFamily="34" charset="0"/>
                <a:ea typeface="宋体" panose="02010600030101010101" pitchFamily="2" charset="-122"/>
              </a:rPr>
              <a:t>常用内置对象</a:t>
            </a:r>
            <a:endParaRPr lang="zh-CN" altLang="en-US" sz="100">
              <a:latin typeface="Arial" panose="020B060402020202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nvPr>
        </p:nvGraphicFramePr>
        <p:xfrm>
          <a:off x="384175" y="1441450"/>
          <a:ext cx="7736840" cy="2945130"/>
        </p:xfrm>
        <a:graphic>
          <a:graphicData uri="http://schemas.openxmlformats.org/drawingml/2006/table">
            <a:tbl>
              <a:tblPr firstRow="1" bandRow="1">
                <a:tableStyleId>{5940675A-B579-460E-94D1-54222C63F5DA}</a:tableStyleId>
              </a:tblPr>
              <a:tblGrid>
                <a:gridCol w="991870"/>
                <a:gridCol w="1085850"/>
                <a:gridCol w="2654935"/>
                <a:gridCol w="3004185"/>
              </a:tblGrid>
              <a:tr h="217805">
                <a:tc>
                  <a:txBody>
                    <a:bodyPr/>
                    <a:lstStyle/>
                    <a:p>
                      <a:pPr marL="0" indent="0" algn="ctr">
                        <a:buNone/>
                      </a:pPr>
                      <a:r>
                        <a:rPr lang="zh-CN" altLang="en-US" sz="1200" b="1" u="none">
                          <a:latin typeface="Calibri" panose="020F0502020204030204" charset="0"/>
                          <a:ea typeface="Calibri" panose="020F0502020204030204" charset="0"/>
                          <a:cs typeface="Calibri" panose="020F0502020204030204" charset="0"/>
                        </a:rPr>
                        <a:t>对象类型</a:t>
                      </a:r>
                      <a:endParaRPr lang="zh-CN" altLang="en-US" sz="1200" b="1" u="none">
                        <a:latin typeface="Calibri" panose="020F0502020204030204" charset="0"/>
                        <a:ea typeface="Calibri" panose="020F0502020204030204" charset="0"/>
                        <a:cs typeface="Calibri" panose="020F05020202040302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类型名称</a:t>
                      </a:r>
                      <a:endParaRPr lang="zh-CN" altLang="en-US" sz="1200" b="1" u="none">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Calibri" panose="020F0502020204030204" charset="0"/>
                          <a:ea typeface="Calibri" panose="020F0502020204030204" charset="0"/>
                          <a:cs typeface="Calibri" panose="020F0502020204030204" charset="0"/>
                        </a:rPr>
                        <a:t>示例</a:t>
                      </a:r>
                      <a:endParaRPr lang="zh-CN" altLang="en-US" sz="1200" b="1" u="none">
                        <a:latin typeface="Calibri" panose="020F0502020204030204" charset="0"/>
                        <a:ea typeface="Calibri" panose="020F0502020204030204" charset="0"/>
                        <a:cs typeface="Calibri" panose="020F0502020204030204" charset="0"/>
                      </a:endParaRPr>
                    </a:p>
                  </a:txBody>
                  <a:tcPr marL="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简要说明</a:t>
                      </a:r>
                      <a:endParaRPr lang="zh-CN" altLang="en-US" sz="1200" b="1" u="none">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502920">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布尔型</a:t>
                      </a:r>
                      <a:endParaRPr lang="zh-CN" altLang="en-US" sz="1050" b="0" u="none">
                        <a:latin typeface="Calibri" panose="020F0502020204030204" charset="0"/>
                        <a:ea typeface="Calibri" panose="020F0502020204030204" charset="0"/>
                        <a:cs typeface="Calibri" panose="020F05020202040302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bool</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True</a:t>
                      </a:r>
                      <a:endParaRPr lang="en-US" altLang="zh-CN" sz="1050" b="0" u="none">
                        <a:latin typeface="Calibri" panose="020F0502020204030204" charset="0"/>
                        <a:ea typeface="Calibri" panose="020F0502020204030204" charset="0"/>
                        <a:cs typeface="Calibri" panose="020F0502020204030204" charset="0"/>
                      </a:endParaRPr>
                    </a:p>
                    <a:p>
                      <a:pPr marL="0" indent="0" algn="l">
                        <a:buNone/>
                      </a:pPr>
                      <a:r>
                        <a:rPr lang="en-US" altLang="zh-CN" sz="1050" b="0" u="none">
                          <a:latin typeface="Calibri" panose="020F0502020204030204" charset="0"/>
                          <a:ea typeface="Calibri" panose="020F0502020204030204" charset="0"/>
                          <a:cs typeface="Calibri" panose="020F0502020204030204" charset="0"/>
                        </a:rPr>
                        <a:t>False</a:t>
                      </a:r>
                      <a:endParaRPr lang="en-US" altLang="zh-CN"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逻辑值，关系运算符、成员测试运算符、同一性测试运算符组成的表达式的值一般为</a:t>
                      </a:r>
                      <a:r>
                        <a:rPr lang="en-US" altLang="zh-CN" sz="1050" b="0" u="none">
                          <a:latin typeface="宋体" panose="02010600030101010101" pitchFamily="2" charset="-122"/>
                          <a:ea typeface="宋体" panose="02010600030101010101" pitchFamily="2" charset="-122"/>
                          <a:cs typeface="宋体" panose="02010600030101010101" pitchFamily="2" charset="-122"/>
                        </a:rPr>
                        <a:t>True</a:t>
                      </a:r>
                      <a:r>
                        <a:rPr lang="zh-CN" altLang="en-US" sz="1050" b="0" u="none">
                          <a:latin typeface="宋体" panose="02010600030101010101" pitchFamily="2" charset="-122"/>
                          <a:ea typeface="宋体" panose="02010600030101010101" pitchFamily="2" charset="-122"/>
                          <a:cs typeface="宋体" panose="02010600030101010101" pitchFamily="2" charset="-122"/>
                        </a:rPr>
                        <a:t>或</a:t>
                      </a:r>
                      <a:r>
                        <a:rPr lang="en-US" altLang="zh-CN" sz="1050" b="0" u="none">
                          <a:latin typeface="宋体" panose="02010600030101010101" pitchFamily="2" charset="-122"/>
                          <a:ea typeface="宋体" panose="02010600030101010101" pitchFamily="2" charset="-122"/>
                          <a:cs typeface="宋体" panose="02010600030101010101" pitchFamily="2" charset="-122"/>
                        </a:rPr>
                        <a:t>False</a:t>
                      </a:r>
                      <a:endParaRPr 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194310">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空类型</a:t>
                      </a:r>
                      <a:endParaRPr lang="zh-CN" altLang="en-US" sz="1050" b="0" u="none">
                        <a:latin typeface="Calibri" panose="020F0502020204030204" charset="0"/>
                        <a:ea typeface="Calibri" panose="020F0502020204030204" charset="0"/>
                        <a:cs typeface="Calibri" panose="020F05020202040302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NoneType</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None</a:t>
                      </a:r>
                      <a:endParaRPr lang="en-US" altLang="zh-CN"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空值</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570865">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异常</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Exception</a:t>
                      </a:r>
                      <a:r>
                        <a:rPr lang="zh-CN" altLang="en-US" sz="1050" b="0" u="none">
                          <a:latin typeface="宋体" panose="02010600030101010101" pitchFamily="2" charset="-122"/>
                          <a:ea typeface="宋体" panose="02010600030101010101" pitchFamily="2" charset="-122"/>
                          <a:cs typeface="宋体" panose="02010600030101010101" pitchFamily="2" charset="-122"/>
                        </a:rPr>
                        <a:t>、</a:t>
                      </a:r>
                      <a:r>
                        <a:rPr lang="en-US" altLang="zh-CN" sz="1050" b="0" u="none">
                          <a:latin typeface="宋体" panose="02010600030101010101" pitchFamily="2" charset="-122"/>
                          <a:ea typeface="宋体" panose="02010600030101010101" pitchFamily="2" charset="-122"/>
                          <a:cs typeface="宋体" panose="02010600030101010101" pitchFamily="2" charset="-122"/>
                        </a:rPr>
                        <a:t>ValueError</a:t>
                      </a:r>
                      <a:r>
                        <a:rPr lang="zh-CN" altLang="en-US" sz="1050" b="0" u="none">
                          <a:latin typeface="宋体" panose="02010600030101010101" pitchFamily="2" charset="-122"/>
                          <a:ea typeface="宋体" panose="02010600030101010101" pitchFamily="2" charset="-122"/>
                          <a:cs typeface="宋体" panose="02010600030101010101" pitchFamily="2" charset="-122"/>
                        </a:rPr>
                        <a:t>、</a:t>
                      </a:r>
                      <a:r>
                        <a:rPr lang="en-US" altLang="zh-CN" sz="1050" b="0" u="none">
                          <a:latin typeface="宋体" panose="02010600030101010101" pitchFamily="2" charset="-122"/>
                          <a:ea typeface="宋体" panose="02010600030101010101" pitchFamily="2" charset="-122"/>
                          <a:cs typeface="宋体" panose="02010600030101010101" pitchFamily="2" charset="-122"/>
                        </a:rPr>
                        <a:t>TypeError</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 </a:t>
                      </a:r>
                      <a:endParaRPr lang="en-US" altLang="zh-CN"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Python</a:t>
                      </a:r>
                      <a:r>
                        <a:rPr lang="zh-CN" altLang="en-US" sz="1050" b="0" u="none">
                          <a:latin typeface="宋体" panose="02010600030101010101" pitchFamily="2" charset="-122"/>
                          <a:ea typeface="宋体" panose="02010600030101010101" pitchFamily="2" charset="-122"/>
                          <a:cs typeface="宋体" panose="02010600030101010101" pitchFamily="2" charset="-122"/>
                        </a:rPr>
                        <a:t>内置大量异常类，分别对应不同类型的异常</a:t>
                      </a:r>
                      <a:endParaRPr 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384810">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文件</a:t>
                      </a:r>
                      <a:endParaRPr lang="zh-CN" altLang="en-US" sz="1050" b="0" u="none">
                        <a:latin typeface="Calibri" panose="020F0502020204030204" charset="0"/>
                        <a:ea typeface="Calibri" panose="020F0502020204030204" charset="0"/>
                        <a:cs typeface="Calibri" panose="020F05020202040302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 </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f </a:t>
                      </a:r>
                      <a:r>
                        <a:rPr lang="en-US" altLang="zh-CN" sz="1050" b="0" u="none">
                          <a:latin typeface="Calibri" panose="020F0502020204030204" charset="0"/>
                          <a:ea typeface="Calibri" panose="020F0502020204030204" charset="0"/>
                          <a:cs typeface="Calibri" panose="020F0502020204030204" charset="0"/>
                        </a:rPr>
                        <a:t>=</a:t>
                      </a:r>
                      <a:r>
                        <a:rPr lang="en-US" altLang="zh-CN" sz="1050" b="0" u="none">
                          <a:latin typeface="宋体" panose="02010600030101010101" pitchFamily="2" charset="-122"/>
                          <a:ea typeface="宋体" panose="02010600030101010101" pitchFamily="2" charset="-122"/>
                          <a:cs typeface="宋体" panose="02010600030101010101" pitchFamily="2" charset="-122"/>
                        </a:rPr>
                        <a:t> </a:t>
                      </a:r>
                      <a:r>
                        <a:rPr lang="en-US" altLang="zh-CN" sz="1050" b="0" u="none">
                          <a:latin typeface="Calibri" panose="020F0502020204030204" charset="0"/>
                          <a:ea typeface="Calibri" panose="020F0502020204030204" charset="0"/>
                          <a:cs typeface="Calibri" panose="020F0502020204030204" charset="0"/>
                        </a:rPr>
                        <a:t>open('data.dat', 'r</a:t>
                      </a:r>
                      <a:r>
                        <a:rPr lang="en-US" altLang="zh-CN" sz="1050" b="0" u="none">
                          <a:latin typeface="宋体" panose="02010600030101010101" pitchFamily="2" charset="-122"/>
                          <a:ea typeface="宋体" panose="02010600030101010101" pitchFamily="2" charset="-122"/>
                          <a:cs typeface="宋体" panose="02010600030101010101" pitchFamily="2" charset="-122"/>
                        </a:rPr>
                        <a:t>b</a:t>
                      </a:r>
                      <a:r>
                        <a:rPr lang="en-US" altLang="zh-CN" sz="1050" b="0" u="none">
                          <a:latin typeface="Calibri" panose="020F0502020204030204" charset="0"/>
                          <a:ea typeface="Calibri" panose="020F0502020204030204" charset="0"/>
                          <a:cs typeface="Calibri" panose="020F0502020204030204" charset="0"/>
                        </a:rPr>
                        <a:t>')</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open</a:t>
                      </a:r>
                      <a:r>
                        <a:rPr lang="zh-CN" altLang="en-US" sz="1050" b="0" u="none">
                          <a:latin typeface="宋体" panose="02010600030101010101" pitchFamily="2" charset="-122"/>
                          <a:ea typeface="宋体" panose="02010600030101010101" pitchFamily="2" charset="-122"/>
                          <a:cs typeface="宋体" panose="02010600030101010101" pitchFamily="2" charset="-122"/>
                        </a:rPr>
                        <a:t>是</a:t>
                      </a:r>
                      <a:r>
                        <a:rPr lang="en-US" altLang="zh-CN" sz="1050" b="0" u="none">
                          <a:latin typeface="宋体" panose="02010600030101010101" pitchFamily="2" charset="-122"/>
                          <a:ea typeface="宋体" panose="02010600030101010101" pitchFamily="2" charset="-122"/>
                          <a:cs typeface="宋体" panose="02010600030101010101" pitchFamily="2" charset="-122"/>
                        </a:rPr>
                        <a:t>Python</a:t>
                      </a:r>
                      <a:r>
                        <a:rPr lang="zh-CN" altLang="en-US" sz="1050" b="0" u="none">
                          <a:latin typeface="宋体" panose="02010600030101010101" pitchFamily="2" charset="-122"/>
                          <a:ea typeface="宋体" panose="02010600030101010101" pitchFamily="2" charset="-122"/>
                          <a:cs typeface="宋体" panose="02010600030101010101" pitchFamily="2" charset="-122"/>
                        </a:rPr>
                        <a:t>内置函数，使用指定的模式打开文件，返回文件对象</a:t>
                      </a:r>
                      <a:endParaRPr 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503555">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其他可迭代对象</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宋体" panose="02010600030101010101" pitchFamily="2" charset="-122"/>
                          <a:ea typeface="宋体" panose="02010600030101010101" pitchFamily="2" charset="-122"/>
                          <a:cs typeface="宋体" panose="02010600030101010101" pitchFamily="2" charset="-122"/>
                        </a:rPr>
                        <a:t> </a:t>
                      </a:r>
                      <a:endParaRPr lang="en-US" altLang="zh-CN" sz="1050" b="0" u="none">
                        <a:latin typeface="宋体" panose="02010600030101010101" pitchFamily="2" charset="-122"/>
                        <a:ea typeface="宋体" panose="02010600030101010101" pitchFamily="2" charset="-122"/>
                        <a:cs typeface="宋体" panose="02010600030101010101" pitchFamily="2" charset="-122"/>
                      </a:endParaRPr>
                    </a:p>
                  </a:txBody>
                  <a:tcPr marL="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生成器对象、</a:t>
                      </a:r>
                      <a:r>
                        <a:rPr lang="en-US" altLang="zh-CN" sz="1050" b="0" u="none">
                          <a:latin typeface="宋体" panose="02010600030101010101" pitchFamily="2" charset="-122"/>
                          <a:ea typeface="宋体" panose="02010600030101010101" pitchFamily="2" charset="-122"/>
                          <a:cs typeface="宋体" panose="02010600030101010101" pitchFamily="2" charset="-122"/>
                        </a:rPr>
                        <a:t>range</a:t>
                      </a:r>
                      <a:r>
                        <a:rPr lang="zh-CN" altLang="en-US" sz="1050" b="0" u="none">
                          <a:latin typeface="宋体" panose="02010600030101010101" pitchFamily="2" charset="-122"/>
                          <a:ea typeface="宋体" panose="02010600030101010101" pitchFamily="2" charset="-122"/>
                          <a:cs typeface="宋体" panose="02010600030101010101" pitchFamily="2" charset="-122"/>
                        </a:rPr>
                        <a:t>对象、</a:t>
                      </a:r>
                      <a:r>
                        <a:rPr lang="en-US" altLang="zh-CN" sz="1050" b="0" u="none">
                          <a:latin typeface="宋体" panose="02010600030101010101" pitchFamily="2" charset="-122"/>
                          <a:ea typeface="宋体" panose="02010600030101010101" pitchFamily="2" charset="-122"/>
                          <a:cs typeface="宋体" panose="02010600030101010101" pitchFamily="2" charset="-122"/>
                        </a:rPr>
                        <a:t>zip</a:t>
                      </a:r>
                      <a:r>
                        <a:rPr lang="zh-CN" altLang="en-US" sz="1050" b="0" u="none">
                          <a:latin typeface="宋体" panose="02010600030101010101" pitchFamily="2" charset="-122"/>
                          <a:ea typeface="宋体" panose="02010600030101010101" pitchFamily="2" charset="-122"/>
                          <a:cs typeface="宋体" panose="02010600030101010101" pitchFamily="2" charset="-122"/>
                        </a:rPr>
                        <a:t>对象、</a:t>
                      </a:r>
                      <a:r>
                        <a:rPr lang="en-US" altLang="zh-CN" sz="1050" b="0" u="none">
                          <a:latin typeface="宋体" panose="02010600030101010101" pitchFamily="2" charset="-122"/>
                          <a:ea typeface="宋体" panose="02010600030101010101" pitchFamily="2" charset="-122"/>
                          <a:cs typeface="宋体" panose="02010600030101010101" pitchFamily="2" charset="-122"/>
                        </a:rPr>
                        <a:t>enumerate</a:t>
                      </a:r>
                      <a:r>
                        <a:rPr lang="zh-CN" altLang="en-US" sz="1050" b="0" u="none">
                          <a:latin typeface="宋体" panose="02010600030101010101" pitchFamily="2" charset="-122"/>
                          <a:ea typeface="宋体" panose="02010600030101010101" pitchFamily="2" charset="-122"/>
                          <a:cs typeface="宋体" panose="02010600030101010101" pitchFamily="2" charset="-122"/>
                        </a:rPr>
                        <a:t>对象、</a:t>
                      </a:r>
                      <a:r>
                        <a:rPr lang="en-US" altLang="zh-CN" sz="1050" b="0" u="none">
                          <a:latin typeface="宋体" panose="02010600030101010101" pitchFamily="2" charset="-122"/>
                          <a:ea typeface="宋体" panose="02010600030101010101" pitchFamily="2" charset="-122"/>
                          <a:cs typeface="宋体" panose="02010600030101010101" pitchFamily="2" charset="-122"/>
                        </a:rPr>
                        <a:t>map</a:t>
                      </a:r>
                      <a:r>
                        <a:rPr lang="zh-CN" altLang="en-US" sz="1050" b="0" u="none">
                          <a:latin typeface="宋体" panose="02010600030101010101" pitchFamily="2" charset="-122"/>
                          <a:ea typeface="宋体" panose="02010600030101010101" pitchFamily="2" charset="-122"/>
                          <a:cs typeface="宋体" panose="02010600030101010101" pitchFamily="2" charset="-122"/>
                        </a:rPr>
                        <a:t>对象、</a:t>
                      </a:r>
                      <a:r>
                        <a:rPr lang="en-US" altLang="zh-CN" sz="1050" b="0" u="none">
                          <a:latin typeface="宋体" panose="02010600030101010101" pitchFamily="2" charset="-122"/>
                          <a:ea typeface="宋体" panose="02010600030101010101" pitchFamily="2" charset="-122"/>
                          <a:cs typeface="宋体" panose="02010600030101010101" pitchFamily="2" charset="-122"/>
                        </a:rPr>
                        <a:t>filter</a:t>
                      </a:r>
                      <a:r>
                        <a:rPr lang="zh-CN" altLang="en-US" sz="1050" b="0" u="none">
                          <a:latin typeface="宋体" panose="02010600030101010101" pitchFamily="2" charset="-122"/>
                          <a:ea typeface="宋体" panose="02010600030101010101" pitchFamily="2" charset="-122"/>
                          <a:cs typeface="宋体" panose="02010600030101010101" pitchFamily="2" charset="-122"/>
                        </a:rPr>
                        <a:t>对象等等</a:t>
                      </a:r>
                      <a:endParaRPr 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具有</a:t>
                      </a:r>
                      <a:r>
                        <a:rPr lang="zh-CN" altLang="en-US" sz="1050" b="1" u="none">
                          <a:solidFill>
                            <a:srgbClr val="FF0000"/>
                          </a:solidFill>
                          <a:latin typeface="宋体" panose="02010600030101010101" pitchFamily="2" charset="-122"/>
                          <a:ea typeface="宋体" panose="02010600030101010101" pitchFamily="2" charset="-122"/>
                          <a:cs typeface="宋体" panose="02010600030101010101" pitchFamily="2" charset="-122"/>
                        </a:rPr>
                        <a:t>惰性求值</a:t>
                      </a:r>
                      <a:r>
                        <a:rPr lang="zh-CN" altLang="en-US" sz="1050" b="0" u="none">
                          <a:latin typeface="宋体" panose="02010600030101010101" pitchFamily="2" charset="-122"/>
                          <a:ea typeface="宋体" panose="02010600030101010101" pitchFamily="2" charset="-122"/>
                          <a:cs typeface="宋体" panose="02010600030101010101" pitchFamily="2" charset="-122"/>
                        </a:rPr>
                        <a:t>的特点，除</a:t>
                      </a:r>
                      <a:r>
                        <a:rPr lang="en-US" altLang="zh-CN" sz="1050" b="0" u="none">
                          <a:latin typeface="宋体" panose="02010600030101010101" pitchFamily="2" charset="-122"/>
                          <a:ea typeface="宋体" panose="02010600030101010101" pitchFamily="2" charset="-122"/>
                          <a:cs typeface="宋体" panose="02010600030101010101" pitchFamily="2" charset="-122"/>
                        </a:rPr>
                        <a:t>range</a:t>
                      </a:r>
                      <a:r>
                        <a:rPr lang="zh-CN" altLang="en-US" sz="1050" b="0" u="none">
                          <a:latin typeface="宋体" panose="02010600030101010101" pitchFamily="2" charset="-122"/>
                          <a:ea typeface="宋体" panose="02010600030101010101" pitchFamily="2" charset="-122"/>
                          <a:cs typeface="宋体" panose="02010600030101010101" pitchFamily="2" charset="-122"/>
                        </a:rPr>
                        <a:t>对象之外，其他对象中的元素只能看一次</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r h="570865">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编程单元</a:t>
                      </a:r>
                      <a:endParaRPr lang="zh-CN" altLang="en-US" sz="1050" b="0" u="none">
                        <a:latin typeface="Calibri" panose="020F0502020204030204" charset="0"/>
                        <a:ea typeface="Calibri" panose="020F0502020204030204" charset="0"/>
                        <a:cs typeface="Calibri" panose="020F0502020204030204" charset="0"/>
                      </a:endParaRPr>
                    </a:p>
                  </a:txBody>
                  <a:tcPr marL="0" marR="0" marT="0" marB="0" anchor="ctr">
                    <a:lnL w="12700" cap="flat" cmpd="sng">
                      <a:solidFill>
                        <a:srgbClr val="080000"/>
                      </a:solidFill>
                      <a:prstDash val="solid"/>
                      <a:headEnd type="none" w="med" len="med"/>
                      <a:tailEnd type="none" w="med" len="med"/>
                    </a:lnL>
                    <a:lnR w="12700"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en-US" altLang="zh-CN" sz="1050" b="0" u="none">
                          <a:latin typeface="Calibri" panose="020F0502020204030204" charset="0"/>
                          <a:ea typeface="Calibri" panose="020F0502020204030204" charset="0"/>
                          <a:cs typeface="Calibri" panose="020F0502020204030204" charset="0"/>
                        </a:rPr>
                        <a:t> </a:t>
                      </a:r>
                      <a:endParaRPr lang="en-US" altLang="zh-CN" sz="1050" b="0" u="none">
                        <a:latin typeface="Calibri" panose="020F0502020204030204" charset="0"/>
                        <a:ea typeface="Calibri" panose="020F0502020204030204" charset="0"/>
                        <a:cs typeface="Calibri" panose="020F0502020204030204" charset="0"/>
                      </a:endParaRPr>
                    </a:p>
                  </a:txBody>
                  <a:tcPr marL="0" marR="0" marT="0" marB="0" anchor="ctr">
                    <a:lnL w="12700" cap="flat" cmpd="sng">
                      <a:solidFill>
                        <a:srgbClr val="080001"/>
                      </a:solidFill>
                      <a:prstDash val="solid"/>
                      <a:headEnd type="none" w="med" len="med"/>
                      <a:tailEnd type="none" w="med" len="med"/>
                    </a:lnL>
                    <a:lnR w="9525" cap="flat" cmpd="sng">
                      <a:solidFill>
                        <a:srgbClr val="080001"/>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Calibri" panose="020F0502020204030204" charset="0"/>
                          <a:ea typeface="Calibri" panose="020F0502020204030204" charset="0"/>
                          <a:cs typeface="Calibri" panose="020F0502020204030204" charset="0"/>
                        </a:rPr>
                        <a:t>函数</a:t>
                      </a:r>
                      <a:r>
                        <a:rPr lang="zh-CN" altLang="en-US" sz="1050" b="0" u="none">
                          <a:latin typeface="宋体" panose="02010600030101010101" pitchFamily="2" charset="-122"/>
                          <a:ea typeface="宋体" panose="02010600030101010101" pitchFamily="2" charset="-122"/>
                          <a:cs typeface="宋体" panose="02010600030101010101" pitchFamily="2" charset="-122"/>
                        </a:rPr>
                        <a:t>（使用</a:t>
                      </a:r>
                      <a:r>
                        <a:rPr lang="en-US" altLang="zh-CN" sz="1050" b="0" u="none">
                          <a:latin typeface="宋体" panose="02010600030101010101" pitchFamily="2" charset="-122"/>
                          <a:ea typeface="宋体" panose="02010600030101010101" pitchFamily="2" charset="-122"/>
                          <a:cs typeface="宋体" panose="02010600030101010101" pitchFamily="2" charset="-122"/>
                        </a:rPr>
                        <a:t>def</a:t>
                      </a:r>
                      <a:r>
                        <a:rPr lang="zh-CN" altLang="en-US" sz="1050" b="0" u="none">
                          <a:latin typeface="宋体" panose="02010600030101010101" pitchFamily="2" charset="-122"/>
                          <a:ea typeface="宋体" panose="02010600030101010101" pitchFamily="2" charset="-122"/>
                          <a:cs typeface="宋体" panose="02010600030101010101" pitchFamily="2" charset="-122"/>
                        </a:rPr>
                        <a:t>定义）</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sz="1050" b="0" u="none">
                          <a:latin typeface="Calibri" panose="020F0502020204030204" charset="0"/>
                          <a:ea typeface="Calibri" panose="020F0502020204030204" charset="0"/>
                          <a:cs typeface="Calibri" panose="020F0502020204030204" charset="0"/>
                        </a:rPr>
                        <a:t>类</a:t>
                      </a:r>
                      <a:r>
                        <a:rPr lang="zh-CN" altLang="en-US" sz="1050" b="0" u="none">
                          <a:latin typeface="宋体" panose="02010600030101010101" pitchFamily="2" charset="-122"/>
                          <a:ea typeface="宋体" panose="02010600030101010101" pitchFamily="2" charset="-122"/>
                          <a:cs typeface="宋体" panose="02010600030101010101" pitchFamily="2" charset="-122"/>
                        </a:rPr>
                        <a:t>（使用</a:t>
                      </a:r>
                      <a:r>
                        <a:rPr lang="en-US" altLang="zh-CN" sz="1050" b="0" u="none">
                          <a:latin typeface="宋体" panose="02010600030101010101" pitchFamily="2" charset="-122"/>
                          <a:ea typeface="宋体" panose="02010600030101010101" pitchFamily="2" charset="-122"/>
                          <a:cs typeface="宋体" panose="02010600030101010101" pitchFamily="2" charset="-122"/>
                        </a:rPr>
                        <a:t>class</a:t>
                      </a:r>
                      <a:r>
                        <a:rPr lang="zh-CN" altLang="en-US" sz="1050" b="0" u="none">
                          <a:latin typeface="宋体" panose="02010600030101010101" pitchFamily="2" charset="-122"/>
                          <a:ea typeface="宋体" panose="02010600030101010101" pitchFamily="2" charset="-122"/>
                          <a:cs typeface="宋体" panose="02010600030101010101" pitchFamily="2" charset="-122"/>
                        </a:rPr>
                        <a:t>定义）</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模块（类型为</a:t>
                      </a:r>
                      <a:r>
                        <a:rPr lang="en-US" altLang="zh-CN" sz="1050" b="0" u="none">
                          <a:latin typeface="宋体" panose="02010600030101010101" pitchFamily="2" charset="-122"/>
                          <a:ea typeface="宋体" panose="02010600030101010101" pitchFamily="2" charset="-122"/>
                          <a:cs typeface="宋体" panose="02010600030101010101" pitchFamily="2" charset="-122"/>
                        </a:rPr>
                        <a:t>module</a:t>
                      </a:r>
                      <a:r>
                        <a:rPr lang="zh-CN" altLang="en-US" sz="1050" b="0" u="none">
                          <a:latin typeface="宋体" panose="02010600030101010101" pitchFamily="2" charset="-122"/>
                          <a:ea typeface="宋体" panose="02010600030101010101" pitchFamily="2" charset="-122"/>
                          <a:cs typeface="宋体" panose="02010600030101010101" pitchFamily="2" charset="-122"/>
                        </a:rPr>
                        <a:t>）</a:t>
                      </a:r>
                      <a:endParaRPr lang="en-US" sz="1050" b="0" u="none">
                        <a:latin typeface="Calibri" panose="020F0502020204030204" charset="0"/>
                        <a:ea typeface="Calibri" panose="020F0502020204030204" charset="0"/>
                        <a:cs typeface="Calibri" panose="020F0502020204030204" charset="0"/>
                      </a:endParaRPr>
                    </a:p>
                  </a:txBody>
                  <a:tcPr marL="27150" marR="0" marT="0" marB="0" anchor="ctr">
                    <a:lnL w="9525" cap="flat" cmpd="sng">
                      <a:solidFill>
                        <a:srgbClr val="080001"/>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c>
                  <a:txBody>
                    <a:bodyPr/>
                    <a:lstStyle/>
                    <a:p>
                      <a:pPr marL="0" indent="0" algn="l">
                        <a:buNone/>
                      </a:pPr>
                      <a:r>
                        <a:rPr lang="zh-CN" altLang="en-US" sz="1050" b="0" u="none">
                          <a:latin typeface="宋体" panose="02010600030101010101" pitchFamily="2" charset="-122"/>
                          <a:ea typeface="宋体" panose="02010600030101010101" pitchFamily="2" charset="-122"/>
                          <a:cs typeface="宋体" panose="02010600030101010101" pitchFamily="2" charset="-122"/>
                        </a:rPr>
                        <a:t>类和函数都属于</a:t>
                      </a:r>
                      <a:r>
                        <a:rPr lang="zh-CN" altLang="en-US" sz="1050" b="1" u="none">
                          <a:solidFill>
                            <a:srgbClr val="FF0000"/>
                          </a:solidFill>
                          <a:latin typeface="宋体" panose="02010600030101010101" pitchFamily="2" charset="-122"/>
                          <a:ea typeface="宋体" panose="02010600030101010101" pitchFamily="2" charset="-122"/>
                          <a:cs typeface="宋体" panose="02010600030101010101" pitchFamily="2" charset="-122"/>
                        </a:rPr>
                        <a:t>可调用对象</a:t>
                      </a:r>
                      <a:r>
                        <a:rPr lang="zh-CN" altLang="en-US" sz="1050" b="0" u="none">
                          <a:latin typeface="宋体" panose="02010600030101010101" pitchFamily="2" charset="-122"/>
                          <a:ea typeface="宋体" panose="02010600030101010101" pitchFamily="2" charset="-122"/>
                          <a:cs typeface="宋体" panose="02010600030101010101" pitchFamily="2" charset="-122"/>
                        </a:rPr>
                        <a:t>，模块用来集中存放函数、类、常量或其他对象</a:t>
                      </a:r>
                      <a:endParaRPr lang="zh-CN" altLang="en-US" sz="105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1"/>
                      </a:solidFill>
                      <a:prstDash val="solid"/>
                      <a:headEnd type="none" w="med" len="med"/>
                      <a:tailEnd type="none" w="med" len="med"/>
                    </a:lnT>
                    <a:lnB w="12700" cap="flat" cmpd="sng">
                      <a:solidFill>
                        <a:srgbClr val="080001"/>
                      </a:solidFill>
                      <a:prstDash val="solid"/>
                      <a:headEnd type="none" w="med" len="med"/>
                      <a:tailEnd type="none" w="med" len="med"/>
                    </a:lnB>
                    <a:lnTlToBr>
                      <a:noFill/>
                    </a:lnTlToBr>
                    <a:lnBlToTr>
                      <a:noFill/>
                    </a:lnBlToTr>
                    <a:noFill/>
                  </a:tcPr>
                </a:tc>
              </a:tr>
            </a:tbl>
          </a:graphicData>
        </a:graphic>
      </p:graphicFrame>
      <p:sp>
        <p:nvSpPr>
          <p:cNvPr id="23595" name="Text Box 4"/>
          <p:cNvSpPr txBox="1"/>
          <p:nvPr/>
        </p:nvSpPr>
        <p:spPr>
          <a:xfrm>
            <a:off x="635635" y="1073150"/>
            <a:ext cx="7319645" cy="368300"/>
          </a:xfrm>
          <a:prstGeom prst="rect">
            <a:avLst/>
          </a:prstGeom>
          <a:noFill/>
          <a:ln w="9525">
            <a:noFill/>
          </a:ln>
        </p:spPr>
        <p:txBody>
          <a:bodyPr wrap="square" anchor="t">
            <a:spAutoFit/>
          </a:bodyPr>
          <a:lstStyle/>
          <a:p>
            <a:pPr algn="r"/>
            <a:r>
              <a:rPr lang="zh-CN" altLang="en-US" sz="1800">
                <a:latin typeface="Arial" panose="020B0604020202020204" pitchFamily="34" charset="0"/>
                <a:ea typeface="宋体" panose="02010600030101010101" pitchFamily="2" charset="-122"/>
              </a:rPr>
              <a:t>续表</a:t>
            </a:r>
            <a:endParaRPr lang="zh-CN" altLang="en-US" sz="1800">
              <a:latin typeface="Arial" panose="020B0604020202020204" pitchFamily="34" charset="0"/>
              <a:ea typeface="宋体" panose="02010600030101010101" pitchFamily="2" charset="-122"/>
            </a:endParaRPr>
          </a:p>
        </p:txBody>
      </p:sp>
      <p:sp>
        <p:nvSpPr>
          <p:cNvPr id="23596" name="标题 19457"/>
          <p:cNvSpPr>
            <a:spLocks noGrp="1"/>
          </p:cNvSpPr>
          <p:nvPr>
            <p:ph type="title"/>
          </p:nvPr>
        </p:nvSpPr>
        <p:spPr>
          <a:xfrm>
            <a:off x="635" y="9525"/>
            <a:ext cx="9133205" cy="91440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dirty="0">
                <a:latin typeface="Times New Roman" panose="02020603050405020304" pitchFamily="18" charset="0"/>
                <a:ea typeface="+mj-ea"/>
                <a:cs typeface="+mj-cs"/>
              </a:rPr>
              <a:t>1.</a:t>
            </a:r>
            <a:r>
              <a:rPr lang="zh-CN" altLang="en-US" b="1" kern="1200" baseline="0" dirty="0">
                <a:latin typeface="Times New Roman" panose="02020603050405020304" pitchFamily="18" charset="0"/>
                <a:ea typeface="+mj-ea"/>
                <a:cs typeface="+mj-cs"/>
              </a:rPr>
              <a:t>4</a:t>
            </a:r>
            <a:r>
              <a:rPr lang="en-US" altLang="zh-CN" b="1" kern="1200" baseline="0" dirty="0">
                <a:latin typeface="Times New Roman" panose="02020603050405020304" pitchFamily="18" charset="0"/>
                <a:ea typeface="+mj-ea"/>
                <a:cs typeface="+mj-cs"/>
              </a:rPr>
              <a:t>.1 Python</a:t>
            </a:r>
            <a:r>
              <a:rPr lang="zh-CN" altLang="en-US" b="1" kern="1200" baseline="0" dirty="0">
                <a:latin typeface="Times New Roman" panose="02020603050405020304" pitchFamily="18" charset="0"/>
                <a:ea typeface="+mj-ea"/>
                <a:cs typeface="+mj-cs"/>
              </a:rPr>
              <a:t>的对象模型</a:t>
            </a:r>
            <a:endParaRPr lang="zh-CN" altLang="en-US" b="1" kern="1200" baseline="0" dirty="0">
              <a:latin typeface="Times New Roman" panose="02020603050405020304" pitchFamily="18" charset="0"/>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占位符 21505"/>
          <p:cNvSpPr>
            <a:spLocks noGrp="1"/>
          </p:cNvSpPr>
          <p:nvPr>
            <p:ph idx="1"/>
          </p:nvPr>
        </p:nvSpPr>
        <p:spPr/>
        <p:txBody>
          <a:bodyPr anchor="t"/>
          <a:lstStyle/>
          <a:p>
            <a:pPr defTabSz="914400">
              <a:spcBef>
                <a:spcPts val="600"/>
              </a:spcBef>
              <a:spcAft>
                <a:spcPts val="600"/>
              </a:spcAft>
              <a:buSzPct val="90000"/>
              <a:buFont typeface="Wingdings" panose="05000000000000000000" charset="0"/>
              <a:buChar char="§"/>
            </a:pPr>
            <a:r>
              <a:rPr lang="zh-CN" altLang="en-US" sz="1800">
                <a:latin typeface="宋体" panose="02010600030101010101" pitchFamily="2" charset="-122"/>
              </a:rPr>
              <a:t>在</a:t>
            </a:r>
            <a:r>
              <a:rPr lang="en-US" altLang="zh-CN" sz="1800">
                <a:latin typeface="宋体" panose="02010600030101010101" pitchFamily="2" charset="-122"/>
              </a:rPr>
              <a:t>Python</a:t>
            </a:r>
            <a:r>
              <a:rPr lang="zh-CN" altLang="en-US" sz="1800">
                <a:latin typeface="宋体" panose="02010600030101010101" pitchFamily="2" charset="-122"/>
              </a:rPr>
              <a:t>中，</a:t>
            </a:r>
            <a:r>
              <a:rPr lang="zh-CN" altLang="en-US" sz="1800">
                <a:solidFill>
                  <a:srgbClr val="FF0000"/>
                </a:solidFill>
                <a:latin typeface="宋体" panose="02010600030101010101" pitchFamily="2" charset="-122"/>
              </a:rPr>
              <a:t>不需要事先声明变量名及其类型</a:t>
            </a:r>
            <a:r>
              <a:rPr lang="zh-CN" altLang="en-US" sz="1800">
                <a:latin typeface="宋体" panose="02010600030101010101" pitchFamily="2" charset="-122"/>
              </a:rPr>
              <a:t>，直接赋值即可创建各种类型的对象变量。</a:t>
            </a:r>
            <a:r>
              <a:rPr lang="zh-CN" altLang="en-US" sz="1800">
                <a:latin typeface="宋体" panose="02010600030101010101" pitchFamily="2" charset="-122"/>
                <a:sym typeface="Arial" panose="020B0604020202020204" charset="-122"/>
              </a:rPr>
              <a:t>这一点适用于</a:t>
            </a:r>
            <a:r>
              <a:rPr lang="en-US" altLang="zh-CN" sz="1800">
                <a:latin typeface="宋体" panose="02010600030101010101" pitchFamily="2" charset="-122"/>
                <a:sym typeface="Arial" panose="020B0604020202020204" charset="-122"/>
              </a:rPr>
              <a:t>Python</a:t>
            </a:r>
            <a:r>
              <a:rPr lang="zh-CN" altLang="en-US" sz="1800">
                <a:latin typeface="宋体" panose="02010600030101010101" pitchFamily="2" charset="-122"/>
                <a:sym typeface="Arial" panose="020B0604020202020204" charset="-122"/>
              </a:rPr>
              <a:t>任意类型的对象。</a:t>
            </a:r>
            <a:endParaRPr lang="zh-CN" altLang="en-US" sz="1800">
              <a:latin typeface="宋体" panose="02010600030101010101" pitchFamily="2" charset="-122"/>
            </a:endParaRPr>
          </a:p>
          <a:p>
            <a:pPr defTabSz="914400">
              <a:spcBef>
                <a:spcPts val="600"/>
              </a:spcBef>
              <a:spcAft>
                <a:spcPts val="600"/>
              </a:spcAft>
              <a:buSzPct val="90000"/>
              <a:buFont typeface="Wingdings" panose="05000000000000000000" pitchFamily="2" charset="2"/>
              <a:buNone/>
            </a:pPr>
            <a:r>
              <a:rPr lang="zh-CN" altLang="en-US" sz="1800">
                <a:latin typeface="宋体" panose="02010600030101010101" pitchFamily="2" charset="-122"/>
              </a:rPr>
              <a:t>例如语句</a:t>
            </a:r>
            <a:endParaRPr lang="zh-CN" altLang="en-US" sz="1800">
              <a:latin typeface="宋体" panose="02010600030101010101" pitchFamily="2" charset="-122"/>
            </a:endParaRPr>
          </a:p>
          <a:p>
            <a:pPr defTabSz="914400">
              <a:spcBef>
                <a:spcPts val="600"/>
              </a:spcBef>
              <a:spcAft>
                <a:spcPts val="600"/>
              </a:spcAft>
              <a:buSzPct val="90000"/>
              <a:buFont typeface="Wingdings" panose="05000000000000000000" pitchFamily="2" charset="2"/>
              <a:buNone/>
            </a:pPr>
            <a:r>
              <a:rPr lang="en-US" altLang="zh-CN" sz="1350">
                <a:latin typeface="Consolas" panose="020B0609020204030204" charset="0"/>
              </a:rPr>
              <a:t>&gt;&gt;&gt; x = 3</a:t>
            </a:r>
            <a:endParaRPr lang="en-US" altLang="zh-CN" sz="1350">
              <a:latin typeface="Consolas" panose="020B0609020204030204" charset="0"/>
            </a:endParaRPr>
          </a:p>
          <a:p>
            <a:pPr defTabSz="914400">
              <a:spcBef>
                <a:spcPts val="600"/>
              </a:spcBef>
              <a:spcAft>
                <a:spcPts val="600"/>
              </a:spcAft>
              <a:buSzPct val="90000"/>
              <a:buFont typeface="Wingdings" panose="05000000000000000000" pitchFamily="2" charset="2"/>
              <a:buNone/>
            </a:pPr>
            <a:r>
              <a:rPr lang="zh-CN" altLang="en-US" sz="1800">
                <a:latin typeface="宋体" panose="02010600030101010101" pitchFamily="2" charset="-122"/>
              </a:rPr>
              <a:t>创建了整型变量</a:t>
            </a:r>
            <a:r>
              <a:rPr lang="en-US" altLang="zh-CN" sz="1800">
                <a:latin typeface="宋体" panose="02010600030101010101" pitchFamily="2" charset="-122"/>
              </a:rPr>
              <a:t>x</a:t>
            </a:r>
            <a:r>
              <a:rPr lang="zh-CN" altLang="en-US" sz="1800">
                <a:latin typeface="宋体" panose="02010600030101010101" pitchFamily="2" charset="-122"/>
              </a:rPr>
              <a:t>，并赋值为</a:t>
            </a:r>
            <a:r>
              <a:rPr lang="en-US" altLang="zh-CN" sz="1800">
                <a:latin typeface="宋体" panose="02010600030101010101" pitchFamily="2" charset="-122"/>
              </a:rPr>
              <a:t>3</a:t>
            </a:r>
            <a:r>
              <a:rPr lang="zh-CN" altLang="en-US" sz="1800">
                <a:latin typeface="宋体" panose="02010600030101010101" pitchFamily="2" charset="-122"/>
              </a:rPr>
              <a:t>，再例如语句</a:t>
            </a:r>
            <a:endParaRPr lang="zh-CN" altLang="en-US" sz="1800">
              <a:latin typeface="宋体" panose="02010600030101010101" pitchFamily="2" charset="-122"/>
            </a:endParaRPr>
          </a:p>
          <a:p>
            <a:pPr defTabSz="914400">
              <a:spcBef>
                <a:spcPts val="600"/>
              </a:spcBef>
              <a:spcAft>
                <a:spcPts val="600"/>
              </a:spcAft>
              <a:buSzPct val="90000"/>
              <a:buFont typeface="Wingdings" panose="05000000000000000000" pitchFamily="2" charset="2"/>
              <a:buNone/>
            </a:pPr>
            <a:r>
              <a:rPr lang="en-US" altLang="zh-CN" sz="1350">
                <a:latin typeface="Consolas" panose="020B0609020204030204" charset="0"/>
              </a:rPr>
              <a:t>&gt;&gt;&gt; x = 'Hello world.'</a:t>
            </a:r>
            <a:endParaRPr lang="en-US" altLang="zh-CN" sz="1350">
              <a:latin typeface="Consolas" panose="020B0609020204030204" charset="0"/>
            </a:endParaRPr>
          </a:p>
          <a:p>
            <a:pPr defTabSz="914400">
              <a:spcBef>
                <a:spcPts val="600"/>
              </a:spcBef>
              <a:spcAft>
                <a:spcPts val="600"/>
              </a:spcAft>
              <a:buSzPct val="90000"/>
              <a:buFont typeface="Wingdings" panose="05000000000000000000" pitchFamily="2" charset="2"/>
              <a:buNone/>
            </a:pPr>
            <a:r>
              <a:rPr lang="zh-CN" altLang="en-US" sz="1800">
                <a:latin typeface="宋体" panose="02010600030101010101" pitchFamily="2" charset="-122"/>
              </a:rPr>
              <a:t>创建了字符串变量</a:t>
            </a:r>
            <a:r>
              <a:rPr lang="en-US" altLang="zh-CN" sz="1800">
                <a:latin typeface="宋体" panose="02010600030101010101" pitchFamily="2" charset="-122"/>
              </a:rPr>
              <a:t>x</a:t>
            </a:r>
            <a:r>
              <a:rPr lang="zh-CN" altLang="en-US" sz="1800">
                <a:latin typeface="宋体" panose="02010600030101010101" pitchFamily="2" charset="-122"/>
              </a:rPr>
              <a:t>，并赋值为</a:t>
            </a:r>
            <a:r>
              <a:rPr lang="en-US" altLang="zh-CN" sz="1800">
                <a:latin typeface="宋体" panose="02010600030101010101" pitchFamily="2" charset="-122"/>
              </a:rPr>
              <a:t>'Hello world.'</a:t>
            </a:r>
            <a:r>
              <a:rPr lang="zh-CN" altLang="en-US" sz="1800">
                <a:latin typeface="宋体" panose="02010600030101010101" pitchFamily="2" charset="-122"/>
              </a:rPr>
              <a:t>。</a:t>
            </a:r>
            <a:endParaRPr lang="zh-CN" altLang="en-US" sz="1800">
              <a:latin typeface="宋体" panose="02010600030101010101" pitchFamily="2" charset="-122"/>
            </a:endParaRPr>
          </a:p>
        </p:txBody>
      </p:sp>
      <p:sp>
        <p:nvSpPr>
          <p:cNvPr id="24578" name="标题 21506"/>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a:latin typeface="+mj-lt"/>
                <a:ea typeface="+mj-ea"/>
                <a:cs typeface="+mj-cs"/>
              </a:rPr>
              <a:t>1.4.2 Python</a:t>
            </a:r>
            <a:r>
              <a:rPr lang="zh-CN" altLang="en-US" b="1" kern="1200" baseline="0">
                <a:latin typeface="+mj-lt"/>
                <a:ea typeface="+mj-ea"/>
                <a:cs typeface="+mj-cs"/>
              </a:rPr>
              <a:t>变量</a:t>
            </a:r>
            <a:endParaRPr lang="zh-CN" altLang="en-US" b="1" kern="1200" baseline="0">
              <a:latin typeface="+mj-lt"/>
              <a:ea typeface="+mj-ea"/>
              <a:cs typeface="+mj-cs"/>
            </a:endParaRPr>
          </a:p>
        </p:txBody>
      </p:sp>
      <p:sp>
        <p:nvSpPr>
          <p:cNvPr id="2" name="线形标注 1 1"/>
          <p:cNvSpPr/>
          <p:nvPr/>
        </p:nvSpPr>
        <p:spPr>
          <a:xfrm>
            <a:off x="3623945" y="2124710"/>
            <a:ext cx="2538730" cy="416560"/>
          </a:xfrm>
          <a:prstGeom prst="borderCallout1">
            <a:avLst>
              <a:gd name="adj1" fmla="val 51258"/>
              <a:gd name="adj2" fmla="val -2022"/>
              <a:gd name="adj3" fmla="val 83248"/>
              <a:gd name="adj4" fmla="val -86294"/>
            </a:avLst>
          </a:prstGeom>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strike="noStrike" noProof="1">
                <a:solidFill>
                  <a:srgbClr val="FF0000"/>
                </a:solidFill>
              </a:rPr>
              <a:t>凭空出现一个整型变量</a:t>
            </a:r>
            <a:r>
              <a:rPr lang="en-US" altLang="zh-CN" sz="1600" strike="noStrike" noProof="1">
                <a:solidFill>
                  <a:srgbClr val="FF0000"/>
                </a:solidFill>
              </a:rPr>
              <a:t>x</a:t>
            </a:r>
            <a:endParaRPr lang="en-US" altLang="zh-CN" sz="1600" strike="noStrike" noProof="1">
              <a:solidFill>
                <a:srgbClr val="FF0000"/>
              </a:solidFill>
            </a:endParaRPr>
          </a:p>
        </p:txBody>
      </p:sp>
      <p:sp>
        <p:nvSpPr>
          <p:cNvPr id="3" name="线形标注 1 2"/>
          <p:cNvSpPr/>
          <p:nvPr/>
        </p:nvSpPr>
        <p:spPr>
          <a:xfrm>
            <a:off x="4849495" y="3054985"/>
            <a:ext cx="3602990" cy="416560"/>
          </a:xfrm>
          <a:prstGeom prst="borderCallout1">
            <a:avLst>
              <a:gd name="adj1" fmla="val 51258"/>
              <a:gd name="adj2" fmla="val -1468"/>
              <a:gd name="adj3" fmla="val 47897"/>
              <a:gd name="adj4" fmla="val -60845"/>
            </a:avLst>
          </a:prstGeom>
          <a:ln w="317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strike="noStrike" noProof="1">
                <a:solidFill>
                  <a:srgbClr val="FF0000"/>
                </a:solidFill>
                <a:ea typeface="宋体" panose="02010600030101010101" pitchFamily="2" charset="-122"/>
              </a:rPr>
              <a:t>新的字符串变量，再也不是原来的</a:t>
            </a:r>
            <a:r>
              <a:rPr lang="en-US" altLang="zh-CN" sz="1600" strike="noStrike" noProof="1">
                <a:solidFill>
                  <a:srgbClr val="FF0000"/>
                </a:solidFill>
                <a:ea typeface="宋体" panose="02010600030101010101" pitchFamily="2" charset="-122"/>
              </a:rPr>
              <a:t>x</a:t>
            </a:r>
            <a:r>
              <a:rPr lang="zh-CN" altLang="en-US" sz="1600" strike="noStrike" noProof="1">
                <a:solidFill>
                  <a:srgbClr val="FF0000"/>
                </a:solidFill>
                <a:ea typeface="宋体" panose="02010600030101010101" pitchFamily="2" charset="-122"/>
              </a:rPr>
              <a:t>了</a:t>
            </a:r>
            <a:endParaRPr lang="zh-CN" altLang="en-US" sz="1600" strike="noStrike" noProof="1">
              <a:solidFill>
                <a:srgbClr val="FF0000"/>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标题 22529"/>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a:latin typeface="+mj-lt"/>
                <a:ea typeface="+mj-ea"/>
                <a:cs typeface="+mj-cs"/>
              </a:rPr>
              <a:t>1.4.2 Python</a:t>
            </a:r>
            <a:r>
              <a:rPr lang="zh-CN" altLang="en-US" b="1" kern="1200" baseline="0">
                <a:latin typeface="+mj-lt"/>
                <a:ea typeface="+mj-ea"/>
                <a:cs typeface="+mj-cs"/>
              </a:rPr>
              <a:t>变量</a:t>
            </a:r>
            <a:endParaRPr lang="zh-CN" altLang="en-US" b="1" kern="1200" baseline="0">
              <a:latin typeface="+mj-lt"/>
              <a:ea typeface="+mj-ea"/>
              <a:cs typeface="+mj-cs"/>
            </a:endParaRPr>
          </a:p>
        </p:txBody>
      </p:sp>
      <p:sp>
        <p:nvSpPr>
          <p:cNvPr id="25602" name="文本占位符 22530"/>
          <p:cNvSpPr>
            <a:spLocks noGrp="1"/>
          </p:cNvSpPr>
          <p:nvPr>
            <p:ph idx="1"/>
          </p:nvPr>
        </p:nvSpPr>
        <p:spPr/>
        <p:txBody>
          <a:bodyPr anchor="t"/>
          <a:lstStyle/>
          <a:p>
            <a:pPr defTabSz="914400">
              <a:lnSpc>
                <a:spcPct val="150000"/>
              </a:lnSpc>
              <a:spcBef>
                <a:spcPct val="0"/>
              </a:spcBef>
              <a:spcAft>
                <a:spcPts val="600"/>
              </a:spcAft>
              <a:buSzPct val="90000"/>
              <a:buFont typeface="Wingdings" panose="05000000000000000000" charset="0"/>
              <a:buChar char="v"/>
            </a:pPr>
            <a:r>
              <a:rPr lang="en-US" altLang="zh-CN" sz="1800" dirty="0">
                <a:latin typeface="宋体" panose="02010600030101010101" pitchFamily="2" charset="-122"/>
              </a:rPr>
              <a:t>Python</a:t>
            </a:r>
            <a:r>
              <a:rPr lang="zh-CN" altLang="en-US" sz="1800" dirty="0">
                <a:latin typeface="宋体" panose="02010600030101010101" pitchFamily="2" charset="-122"/>
              </a:rPr>
              <a:t>属于</a:t>
            </a:r>
            <a:r>
              <a:rPr lang="zh-CN" altLang="en-US" sz="1800" b="1" dirty="0">
                <a:solidFill>
                  <a:srgbClr val="FF0000"/>
                </a:solidFill>
                <a:latin typeface="宋体" panose="02010600030101010101" pitchFamily="2" charset="-122"/>
              </a:rPr>
              <a:t>强类型编程语言</a:t>
            </a:r>
            <a:r>
              <a:rPr lang="zh-CN" altLang="en-US" sz="1800" dirty="0">
                <a:latin typeface="宋体" panose="02010600030101010101" pitchFamily="2" charset="-122"/>
              </a:rPr>
              <a:t>，</a:t>
            </a:r>
            <a:r>
              <a:rPr lang="en-US" altLang="zh-CN" sz="1800" dirty="0">
                <a:latin typeface="宋体" panose="02010600030101010101" pitchFamily="2" charset="-122"/>
              </a:rPr>
              <a:t>Python</a:t>
            </a:r>
            <a:r>
              <a:rPr lang="zh-CN" altLang="en-US" sz="1800" dirty="0">
                <a:latin typeface="宋体" panose="02010600030101010101" pitchFamily="2" charset="-122"/>
              </a:rPr>
              <a:t>解释器会根据赋值或运算来自动推断变量类型。</a:t>
            </a:r>
            <a:r>
              <a:rPr lang="en-US" altLang="zh-CN" sz="1800" dirty="0">
                <a:latin typeface="宋体" panose="02010600030101010101" pitchFamily="2" charset="-122"/>
              </a:rPr>
              <a:t>Python</a:t>
            </a:r>
            <a:r>
              <a:rPr lang="zh-CN" altLang="en-US" sz="1800" dirty="0">
                <a:latin typeface="宋体" panose="02010600030101010101" pitchFamily="2" charset="-122"/>
              </a:rPr>
              <a:t>还是一种</a:t>
            </a:r>
            <a:r>
              <a:rPr lang="zh-CN" altLang="en-US" sz="1800" b="1" dirty="0">
                <a:solidFill>
                  <a:srgbClr val="FF0000"/>
                </a:solidFill>
                <a:latin typeface="宋体" panose="02010600030101010101" pitchFamily="2" charset="-122"/>
              </a:rPr>
              <a:t>动态类型语言</a:t>
            </a:r>
            <a:r>
              <a:rPr lang="zh-CN" altLang="en-US" sz="1800" dirty="0">
                <a:latin typeface="宋体" panose="02010600030101010101" pitchFamily="2" charset="-122"/>
              </a:rPr>
              <a:t>，</a:t>
            </a:r>
            <a:r>
              <a:rPr lang="zh-CN" altLang="en-US" sz="1800" dirty="0">
                <a:solidFill>
                  <a:srgbClr val="FF0000"/>
                </a:solidFill>
                <a:latin typeface="宋体" panose="02010600030101010101" pitchFamily="2" charset="-122"/>
              </a:rPr>
              <a:t>变量的类型也是可以随时变化的</a:t>
            </a:r>
            <a:r>
              <a:rPr lang="zh-CN" altLang="en-US" sz="1800" dirty="0">
                <a:latin typeface="宋体" panose="02010600030101010101" pitchFamily="2" charset="-122"/>
              </a:rPr>
              <a:t>。</a:t>
            </a:r>
            <a:endParaRPr lang="zh-CN" altLang="en-US" sz="1800" dirty="0">
              <a:latin typeface="宋体" panose="02010600030101010101" pitchFamily="2" charset="-122"/>
            </a:endParaRPr>
          </a:p>
          <a:p>
            <a:pPr defTabSz="914400">
              <a:lnSpc>
                <a:spcPct val="80000"/>
              </a:lnSpc>
              <a:buSzPct val="90000"/>
              <a:buFont typeface="Wingdings" panose="05000000000000000000" pitchFamily="2" charset="2"/>
              <a:buNone/>
            </a:pPr>
            <a:r>
              <a:rPr lang="en-US" altLang="zh-CN" sz="1600" dirty="0">
                <a:latin typeface="Consolas" panose="020B0609020204030204" charset="0"/>
              </a:rPr>
              <a:t>&gt;&gt;&gt; x = 3</a:t>
            </a:r>
            <a:endParaRPr lang="en-US" altLang="zh-CN" sz="1600" dirty="0">
              <a:latin typeface="Consolas" panose="020B0609020204030204" charset="0"/>
            </a:endParaRPr>
          </a:p>
          <a:p>
            <a:pPr defTabSz="914400">
              <a:lnSpc>
                <a:spcPct val="80000"/>
              </a:lnSpc>
              <a:buSzPct val="90000"/>
              <a:buFont typeface="Wingdings" panose="05000000000000000000" pitchFamily="2" charset="2"/>
              <a:buNone/>
            </a:pPr>
            <a:r>
              <a:rPr lang="en-US" altLang="zh-CN" sz="1600" dirty="0">
                <a:latin typeface="Consolas" panose="020B0609020204030204" charset="0"/>
              </a:rPr>
              <a:t>&gt;&gt;&gt; print(type(x))</a:t>
            </a:r>
            <a:endParaRPr lang="en-US" altLang="zh-CN" sz="1600" dirty="0">
              <a:latin typeface="Consolas" panose="020B0609020204030204" charset="0"/>
            </a:endParaRPr>
          </a:p>
          <a:p>
            <a:pPr defTabSz="914400">
              <a:lnSpc>
                <a:spcPct val="80000"/>
              </a:lnSpc>
              <a:buSzPct val="90000"/>
              <a:buFont typeface="Wingdings" panose="05000000000000000000" pitchFamily="2" charset="2"/>
              <a:buNone/>
            </a:pPr>
            <a:r>
              <a:rPr lang="en-US" altLang="zh-CN" sz="1600" dirty="0">
                <a:solidFill>
                  <a:srgbClr val="00B0F0"/>
                </a:solidFill>
                <a:latin typeface="Consolas" panose="020B0609020204030204" charset="0"/>
              </a:rPr>
              <a:t>&lt;class 'int'&gt;</a:t>
            </a:r>
            <a:endParaRPr lang="en-US" altLang="zh-CN" sz="1600" dirty="0">
              <a:solidFill>
                <a:srgbClr val="00B0F0"/>
              </a:solidFill>
              <a:latin typeface="Consolas" panose="020B0609020204030204" charset="0"/>
            </a:endParaRPr>
          </a:p>
          <a:p>
            <a:pPr defTabSz="914400">
              <a:lnSpc>
                <a:spcPct val="80000"/>
              </a:lnSpc>
              <a:buSzPct val="90000"/>
              <a:buFont typeface="Wingdings" panose="05000000000000000000" pitchFamily="2" charset="2"/>
              <a:buNone/>
            </a:pPr>
            <a:r>
              <a:rPr lang="en-US" altLang="zh-CN" sz="1600" dirty="0">
                <a:latin typeface="Consolas" panose="020B0609020204030204" charset="0"/>
              </a:rPr>
              <a:t>&gt;&gt;&gt; x = 'Hello world.'</a:t>
            </a:r>
            <a:endParaRPr lang="en-US" altLang="zh-CN" sz="1600" dirty="0">
              <a:latin typeface="Consolas" panose="020B0609020204030204" charset="0"/>
            </a:endParaRPr>
          </a:p>
          <a:p>
            <a:pPr defTabSz="914400">
              <a:lnSpc>
                <a:spcPct val="80000"/>
              </a:lnSpc>
              <a:buSzPct val="90000"/>
              <a:buFont typeface="Wingdings" panose="05000000000000000000" pitchFamily="2" charset="2"/>
              <a:buNone/>
            </a:pPr>
            <a:r>
              <a:rPr lang="en-US" altLang="zh-CN" sz="1600" dirty="0">
                <a:latin typeface="Consolas" panose="020B0609020204030204" charset="0"/>
              </a:rPr>
              <a:t>&gt;&gt;&gt; print(type(x))                 #</a:t>
            </a:r>
            <a:r>
              <a:rPr lang="zh-CN" altLang="en-US" sz="1600" dirty="0">
                <a:latin typeface="Consolas" panose="020B0609020204030204" charset="0"/>
              </a:rPr>
              <a:t>查看变量类型</a:t>
            </a:r>
            <a:endParaRPr lang="zh-CN" altLang="en-US" sz="1600" dirty="0">
              <a:latin typeface="Consolas" panose="020B0609020204030204" charset="0"/>
            </a:endParaRPr>
          </a:p>
          <a:p>
            <a:pPr defTabSz="914400">
              <a:lnSpc>
                <a:spcPct val="80000"/>
              </a:lnSpc>
              <a:buSzPct val="90000"/>
              <a:buFont typeface="Wingdings" panose="05000000000000000000" pitchFamily="2" charset="2"/>
              <a:buNone/>
            </a:pPr>
            <a:r>
              <a:rPr lang="en-US" altLang="zh-CN" sz="1600" dirty="0">
                <a:solidFill>
                  <a:srgbClr val="00B0F0"/>
                </a:solidFill>
                <a:latin typeface="Consolas" panose="020B0609020204030204" charset="0"/>
              </a:rPr>
              <a:t>&lt;class 'str'&gt;</a:t>
            </a:r>
            <a:endParaRPr lang="en-US" altLang="zh-CN" sz="1600" dirty="0">
              <a:solidFill>
                <a:srgbClr val="00B0F0"/>
              </a:solidFill>
              <a:latin typeface="Consolas" panose="020B0609020204030204" charset="0"/>
            </a:endParaRPr>
          </a:p>
          <a:p>
            <a:pPr defTabSz="914400">
              <a:lnSpc>
                <a:spcPct val="80000"/>
              </a:lnSpc>
              <a:buSzPct val="90000"/>
              <a:buFont typeface="Wingdings" panose="05000000000000000000" pitchFamily="2" charset="2"/>
              <a:buNone/>
            </a:pPr>
            <a:r>
              <a:rPr lang="en-US" altLang="zh-CN" sz="1600" dirty="0">
                <a:latin typeface="Consolas" panose="020B0609020204030204" charset="0"/>
              </a:rPr>
              <a:t>&gt;&gt;&gt; x = [1,2,3]</a:t>
            </a:r>
            <a:endParaRPr lang="en-US" altLang="zh-CN" sz="1600" dirty="0">
              <a:latin typeface="Consolas" panose="020B0609020204030204" charset="0"/>
            </a:endParaRPr>
          </a:p>
          <a:p>
            <a:pPr defTabSz="914400">
              <a:lnSpc>
                <a:spcPct val="80000"/>
              </a:lnSpc>
              <a:buSzPct val="90000"/>
              <a:buFont typeface="Wingdings" panose="05000000000000000000" pitchFamily="2" charset="2"/>
              <a:buNone/>
            </a:pPr>
            <a:r>
              <a:rPr lang="en-US" altLang="zh-CN" sz="1600" dirty="0">
                <a:latin typeface="Consolas" panose="020B0609020204030204" charset="0"/>
              </a:rPr>
              <a:t>&gt;&gt;&gt; print(type(x))</a:t>
            </a:r>
            <a:endParaRPr lang="en-US" altLang="zh-CN" sz="1600" dirty="0">
              <a:latin typeface="Consolas" panose="020B0609020204030204" charset="0"/>
            </a:endParaRPr>
          </a:p>
          <a:p>
            <a:pPr defTabSz="914400">
              <a:lnSpc>
                <a:spcPct val="80000"/>
              </a:lnSpc>
              <a:buSzPct val="90000"/>
              <a:buFont typeface="Wingdings" panose="05000000000000000000" pitchFamily="2" charset="2"/>
              <a:buNone/>
            </a:pPr>
            <a:r>
              <a:rPr lang="en-US" altLang="zh-CN" sz="1600" dirty="0">
                <a:solidFill>
                  <a:srgbClr val="00B0F0"/>
                </a:solidFill>
                <a:latin typeface="Consolas" panose="020B0609020204030204" charset="0"/>
              </a:rPr>
              <a:t>&lt;class 'list'&gt;</a:t>
            </a:r>
            <a:endParaRPr lang="en-US" altLang="zh-CN" sz="1600" dirty="0">
              <a:solidFill>
                <a:srgbClr val="00B0F0"/>
              </a:solidFill>
              <a:latin typeface="Consolas" panose="020B0609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个人简介</a:t>
            </a:r>
            <a:endParaRPr lang="en-US" dirty="0"/>
          </a:p>
        </p:txBody>
      </p:sp>
      <p:sp>
        <p:nvSpPr>
          <p:cNvPr id="3" name="Content Placeholder 2"/>
          <p:cNvSpPr>
            <a:spLocks noGrp="1"/>
          </p:cNvSpPr>
          <p:nvPr>
            <p:ph idx="1"/>
          </p:nvPr>
        </p:nvSpPr>
        <p:spPr>
          <a:xfrm>
            <a:off x="457200" y="1200360"/>
            <a:ext cx="8229600" cy="3823816"/>
          </a:xfrm>
        </p:spPr>
        <p:txBody>
          <a:bodyPr/>
          <a:lstStyle/>
          <a:p>
            <a:r>
              <a:rPr lang="en-US" altLang="zh-CN" dirty="0"/>
              <a:t>2009.9-2014.12 </a:t>
            </a:r>
            <a:r>
              <a:rPr lang="zh-CN" altLang="en-US" dirty="0"/>
              <a:t>西南交通大学 计算机应用技术 博士</a:t>
            </a:r>
            <a:endParaRPr lang="en-US" altLang="zh-CN" dirty="0"/>
          </a:p>
          <a:p>
            <a:r>
              <a:rPr lang="en-US" altLang="zh-CN" dirty="0"/>
              <a:t>2015.3-2016.7 </a:t>
            </a:r>
            <a:r>
              <a:rPr lang="zh-CN" altLang="en-US" dirty="0"/>
              <a:t>法国信息自动化所</a:t>
            </a:r>
            <a:r>
              <a:rPr lang="en-US" altLang="zh-CN" dirty="0"/>
              <a:t>INRIA </a:t>
            </a:r>
            <a:r>
              <a:rPr lang="zh-CN" altLang="en-US" dirty="0"/>
              <a:t>博士后</a:t>
            </a:r>
            <a:endParaRPr lang="en-US" altLang="zh-CN" dirty="0"/>
          </a:p>
          <a:p>
            <a:r>
              <a:rPr lang="en-US" altLang="zh-CN" dirty="0"/>
              <a:t>2016.8-2017.9 </a:t>
            </a:r>
            <a:r>
              <a:rPr lang="zh-CN" altLang="en-US" dirty="0"/>
              <a:t>瑞士洛桑理工</a:t>
            </a:r>
            <a:r>
              <a:rPr lang="en-US" altLang="zh-CN" dirty="0" err="1"/>
              <a:t>Idiap</a:t>
            </a:r>
            <a:r>
              <a:rPr lang="en-US" altLang="zh-CN" dirty="0"/>
              <a:t> </a:t>
            </a:r>
            <a:r>
              <a:rPr lang="zh-CN" altLang="en-US" dirty="0"/>
              <a:t>博士后</a:t>
            </a:r>
            <a:endParaRPr lang="en-US" altLang="zh-CN" dirty="0"/>
          </a:p>
          <a:p>
            <a:r>
              <a:rPr lang="en-US" altLang="zh-CN" dirty="0"/>
              <a:t>2017.10-2020.10 </a:t>
            </a:r>
            <a:r>
              <a:rPr lang="zh-CN" altLang="en-US" dirty="0"/>
              <a:t>中科院深圳先进技术研究院 副研究员</a:t>
            </a:r>
            <a:endParaRPr lang="en-US" altLang="zh-CN" dirty="0"/>
          </a:p>
          <a:p>
            <a:r>
              <a:rPr lang="en-US" altLang="zh-CN" dirty="0"/>
              <a:t>2020.10-</a:t>
            </a:r>
            <a:r>
              <a:rPr lang="zh-CN" altLang="en-US" dirty="0"/>
              <a:t>至今 深圳技术大学</a:t>
            </a:r>
            <a:endParaRPr lang="en-US" dirty="0"/>
          </a:p>
          <a:p>
            <a:pPr marL="0" indent="0">
              <a:buNone/>
            </a:pPr>
            <a:r>
              <a:rPr lang="zh-CN" altLang="en-US" sz="1800" dirty="0">
                <a:solidFill>
                  <a:srgbClr val="FF0000"/>
                </a:solidFill>
              </a:rPr>
              <a:t>研究领域</a:t>
            </a:r>
            <a:r>
              <a:rPr lang="en-US" altLang="zh-CN" sz="1800" dirty="0"/>
              <a:t>: </a:t>
            </a:r>
            <a:r>
              <a:rPr lang="zh-CN" altLang="en-US" sz="1800" dirty="0"/>
              <a:t>情感计算（如表情识别）、人脸识别、无监督</a:t>
            </a:r>
            <a:r>
              <a:rPr lang="en-US" altLang="zh-CN" sz="1800" dirty="0"/>
              <a:t>/</a:t>
            </a:r>
            <a:r>
              <a:rPr lang="zh-CN" altLang="en-US" sz="1800" dirty="0"/>
              <a:t>弱监督深度学习、视频行为分析、视觉类行业应用。</a:t>
            </a:r>
            <a:endParaRPr lang="en-US" altLang="zh-CN" sz="1800" dirty="0"/>
          </a:p>
          <a:p>
            <a:pPr marL="0" indent="0">
              <a:buNone/>
            </a:pPr>
            <a:r>
              <a:rPr lang="zh-CN" altLang="en-US" sz="1800" dirty="0">
                <a:solidFill>
                  <a:srgbClr val="FF0000"/>
                </a:solidFill>
              </a:rPr>
              <a:t>主要成果</a:t>
            </a:r>
            <a:r>
              <a:rPr lang="zh-CN" altLang="en-US" sz="1800" dirty="0"/>
              <a:t>：发表包括</a:t>
            </a:r>
            <a:r>
              <a:rPr lang="en-US" altLang="zh-CN" sz="1800" dirty="0"/>
              <a:t>CVPR\ICCV\ECCV\AAAI\</a:t>
            </a:r>
            <a:r>
              <a:rPr lang="en-US" altLang="zh-CN" sz="1800" dirty="0" err="1"/>
              <a:t>Trans.IP</a:t>
            </a:r>
            <a:r>
              <a:rPr lang="zh-CN" altLang="en-US" sz="1800" dirty="0"/>
              <a:t>等顶级会议期刊论文</a:t>
            </a:r>
            <a:r>
              <a:rPr lang="en-US" altLang="zh-CN" sz="1800" dirty="0"/>
              <a:t>60</a:t>
            </a:r>
            <a:r>
              <a:rPr lang="zh-CN" altLang="en-US" sz="1800" dirty="0"/>
              <a:t>余篇，谷歌学术引用</a:t>
            </a:r>
            <a:r>
              <a:rPr lang="en-US" altLang="zh-CN" sz="1800" dirty="0"/>
              <a:t>2700+</a:t>
            </a:r>
            <a:r>
              <a:rPr lang="zh-CN" altLang="en-US" sz="1800" dirty="0"/>
              <a:t>。主持包括国自然、军委、华为、中兴、唯品会等委托项目</a:t>
            </a:r>
            <a:r>
              <a:rPr lang="en-US" altLang="zh-CN" sz="1800" dirty="0"/>
              <a:t>8</a:t>
            </a:r>
            <a:r>
              <a:rPr lang="zh-CN" altLang="en-US" sz="1800" dirty="0"/>
              <a:t>项，获得过广东省科学进步奖技术发明一等奖、人工智能协会吴文俊人工智能科技进步奖二等奖、深圳市科技进步奖二等奖。</a:t>
            </a:r>
            <a:endParaRPr lang="en-US" altLang="zh-CN" sz="1800" dirty="0"/>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2457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a:latin typeface="+mj-lt"/>
                <a:ea typeface="+mj-ea"/>
                <a:cs typeface="+mj-cs"/>
              </a:rPr>
              <a:t>1.4.2 Python</a:t>
            </a:r>
            <a:r>
              <a:rPr lang="zh-CN" altLang="en-US" b="1" kern="1200" baseline="0">
                <a:latin typeface="+mj-lt"/>
                <a:ea typeface="+mj-ea"/>
                <a:cs typeface="+mj-cs"/>
              </a:rPr>
              <a:t>变量</a:t>
            </a:r>
            <a:endParaRPr lang="zh-CN" altLang="en-US" b="1" kern="1200" baseline="0">
              <a:latin typeface="+mj-lt"/>
              <a:ea typeface="+mj-ea"/>
              <a:cs typeface="+mj-cs"/>
            </a:endParaRPr>
          </a:p>
        </p:txBody>
      </p:sp>
      <p:sp>
        <p:nvSpPr>
          <p:cNvPr id="26626" name="文本占位符 24578"/>
          <p:cNvSpPr>
            <a:spLocks noGrp="1"/>
          </p:cNvSpPr>
          <p:nvPr>
            <p:ph idx="1"/>
          </p:nvPr>
        </p:nvSpPr>
        <p:spPr/>
        <p:txBody>
          <a:bodyPr anchor="t"/>
          <a:lstStyle/>
          <a:p>
            <a:pPr defTabSz="914400">
              <a:lnSpc>
                <a:spcPct val="150000"/>
              </a:lnSpc>
              <a:spcBef>
                <a:spcPct val="0"/>
              </a:spcBef>
              <a:buSzPct val="90000"/>
              <a:buFont typeface="Wingdings" panose="05000000000000000000" charset="0"/>
              <a:buChar char="v"/>
            </a:pPr>
            <a:r>
              <a:rPr lang="zh-CN" altLang="en-US" sz="1800" b="1">
                <a:solidFill>
                  <a:schemeClr val="tx1"/>
                </a:solidFill>
                <a:latin typeface="宋体" panose="02010600030101010101" pitchFamily="2" charset="-122"/>
              </a:rPr>
              <a:t>如果变量出现在赋值运算符或复合赋值运算符（例如</a:t>
            </a:r>
            <a:r>
              <a:rPr lang="en-US" altLang="zh-CN" sz="1800" b="1">
                <a:solidFill>
                  <a:schemeClr val="tx1"/>
                </a:solidFill>
                <a:latin typeface="宋体" panose="02010600030101010101" pitchFamily="2" charset="-122"/>
              </a:rPr>
              <a:t>+=</a:t>
            </a:r>
            <a:r>
              <a:rPr lang="zh-CN" altLang="en-US" sz="1800" b="1">
                <a:solidFill>
                  <a:schemeClr val="tx1"/>
                </a:solidFill>
                <a:latin typeface="宋体" panose="02010600030101010101" pitchFamily="2" charset="-122"/>
              </a:rPr>
              <a:t>、</a:t>
            </a:r>
            <a:r>
              <a:rPr lang="en-US" altLang="zh-CN" sz="1800" b="1">
                <a:solidFill>
                  <a:schemeClr val="tx1"/>
                </a:solidFill>
                <a:latin typeface="宋体" panose="02010600030101010101" pitchFamily="2" charset="-122"/>
              </a:rPr>
              <a:t>*=</a:t>
            </a:r>
            <a:r>
              <a:rPr lang="zh-CN" altLang="en-US" sz="1800" b="1">
                <a:solidFill>
                  <a:schemeClr val="tx1"/>
                </a:solidFill>
                <a:latin typeface="宋体" panose="02010600030101010101" pitchFamily="2" charset="-122"/>
              </a:rPr>
              <a:t>等等）的左边则表示</a:t>
            </a:r>
            <a:r>
              <a:rPr lang="zh-CN" altLang="en-US" sz="1800" b="1">
                <a:solidFill>
                  <a:srgbClr val="FF0000"/>
                </a:solidFill>
                <a:latin typeface="宋体" panose="02010600030101010101" pitchFamily="2" charset="-122"/>
              </a:rPr>
              <a:t>创建变量或修改变量的值</a:t>
            </a:r>
            <a:r>
              <a:rPr lang="zh-CN" altLang="en-US" sz="1800" b="1">
                <a:solidFill>
                  <a:schemeClr val="tx1"/>
                </a:solidFill>
                <a:latin typeface="宋体" panose="02010600030101010101" pitchFamily="2" charset="-122"/>
              </a:rPr>
              <a:t>，否则表示</a:t>
            </a:r>
            <a:r>
              <a:rPr lang="zh-CN" altLang="en-US" sz="1800" b="1">
                <a:solidFill>
                  <a:srgbClr val="FF0000"/>
                </a:solidFill>
                <a:latin typeface="宋体" panose="02010600030101010101" pitchFamily="2" charset="-122"/>
              </a:rPr>
              <a:t>引用</a:t>
            </a:r>
            <a:r>
              <a:rPr lang="zh-CN" altLang="en-US" sz="1800" b="1">
                <a:solidFill>
                  <a:schemeClr val="tx1"/>
                </a:solidFill>
                <a:latin typeface="宋体" panose="02010600030101010101" pitchFamily="2" charset="-122"/>
              </a:rPr>
              <a:t>该变量的值</a:t>
            </a:r>
            <a:r>
              <a:rPr lang="zh-CN" altLang="en-US" sz="1800">
                <a:solidFill>
                  <a:schemeClr val="tx1"/>
                </a:solidFill>
                <a:latin typeface="宋体" panose="02010600030101010101" pitchFamily="2" charset="-122"/>
              </a:rPr>
              <a:t>。</a:t>
            </a:r>
            <a:endParaRPr lang="zh-CN" altLang="en-US" sz="1800">
              <a:latin typeface="宋体" panose="02010600030101010101" pitchFamily="2" charset="-122"/>
            </a:endParaRPr>
          </a:p>
          <a:p>
            <a:pPr defTabSz="914400">
              <a:lnSpc>
                <a:spcPct val="80000"/>
              </a:lnSpc>
              <a:buSzPct val="90000"/>
              <a:buFont typeface="Wingdings" panose="05000000000000000000" pitchFamily="2" charset="2"/>
              <a:buNone/>
            </a:pPr>
            <a:r>
              <a:rPr lang="en-US" altLang="zh-CN" sz="1350">
                <a:latin typeface="Consolas" panose="020B0609020204030204" charset="0"/>
              </a:rPr>
              <a:t>&gt;&gt;&gt; x = 3       #</a:t>
            </a:r>
            <a:r>
              <a:rPr lang="zh-CN" altLang="en-US" sz="1350">
                <a:latin typeface="Consolas" panose="020B0609020204030204" charset="0"/>
              </a:rPr>
              <a:t>创建整型变量</a:t>
            </a:r>
            <a:endParaRPr lang="zh-CN" altLang="en-US" sz="1350">
              <a:latin typeface="Consolas" panose="020B0609020204030204" charset="0"/>
            </a:endParaRPr>
          </a:p>
          <a:p>
            <a:pPr defTabSz="914400">
              <a:lnSpc>
                <a:spcPct val="80000"/>
              </a:lnSpc>
              <a:buSzPct val="90000"/>
              <a:buFont typeface="Wingdings" panose="05000000000000000000" pitchFamily="2" charset="2"/>
              <a:buNone/>
            </a:pPr>
            <a:r>
              <a:rPr lang="en-US" altLang="zh-CN" sz="1350">
                <a:latin typeface="Consolas" panose="020B0609020204030204" charset="0"/>
              </a:rPr>
              <a:t>&gt;&gt;&gt; print(x**2)</a:t>
            </a:r>
            <a:endParaRPr lang="en-US" altLang="zh-CN" sz="1350">
              <a:latin typeface="Consolas" panose="020B0609020204030204" charset="0"/>
            </a:endParaRPr>
          </a:p>
          <a:p>
            <a:pPr defTabSz="914400">
              <a:lnSpc>
                <a:spcPct val="80000"/>
              </a:lnSpc>
              <a:buSzPct val="90000"/>
              <a:buFont typeface="Wingdings" panose="05000000000000000000" pitchFamily="2" charset="2"/>
              <a:buNone/>
            </a:pPr>
            <a:r>
              <a:rPr lang="en-US" altLang="zh-CN" sz="1350">
                <a:solidFill>
                  <a:srgbClr val="00B0F0"/>
                </a:solidFill>
                <a:latin typeface="Consolas" panose="020B0609020204030204" charset="0"/>
              </a:rPr>
              <a:t>9</a:t>
            </a:r>
            <a:endParaRPr lang="en-US" altLang="zh-CN" sz="1350">
              <a:solidFill>
                <a:srgbClr val="00B0F0"/>
              </a:solidFill>
              <a:latin typeface="Consolas" panose="020B0609020204030204" charset="0"/>
            </a:endParaRPr>
          </a:p>
          <a:p>
            <a:pPr defTabSz="914400">
              <a:lnSpc>
                <a:spcPct val="80000"/>
              </a:lnSpc>
              <a:buSzPct val="90000"/>
              <a:buFont typeface="Wingdings" panose="05000000000000000000" pitchFamily="2" charset="2"/>
              <a:buNone/>
            </a:pPr>
            <a:r>
              <a:rPr lang="en-US" altLang="zh-CN" sz="1350">
                <a:latin typeface="Consolas" panose="020B0609020204030204" charset="0"/>
              </a:rPr>
              <a:t>&gt;&gt;&gt; x += 6      #</a:t>
            </a:r>
            <a:r>
              <a:rPr lang="zh-CN" altLang="en-US" sz="1350">
                <a:latin typeface="Consolas" panose="020B0609020204030204" charset="0"/>
              </a:rPr>
              <a:t>修改变量值</a:t>
            </a:r>
            <a:endParaRPr lang="zh-CN" altLang="en-US" sz="1350">
              <a:latin typeface="Consolas" panose="020B0609020204030204" charset="0"/>
            </a:endParaRPr>
          </a:p>
          <a:p>
            <a:pPr defTabSz="914400">
              <a:lnSpc>
                <a:spcPct val="80000"/>
              </a:lnSpc>
              <a:buSzPct val="90000"/>
              <a:buFont typeface="Wingdings" panose="05000000000000000000" pitchFamily="2" charset="2"/>
              <a:buNone/>
            </a:pPr>
            <a:r>
              <a:rPr lang="en-US" altLang="zh-CN" sz="1350">
                <a:latin typeface="Consolas" panose="020B0609020204030204" charset="0"/>
              </a:rPr>
              <a:t>&gt;&gt;&gt; print(x)    #</a:t>
            </a:r>
            <a:r>
              <a:rPr lang="zh-CN" altLang="en-US" sz="1350">
                <a:latin typeface="Consolas" panose="020B0609020204030204" charset="0"/>
              </a:rPr>
              <a:t>读取变量值并输出显示</a:t>
            </a:r>
            <a:endParaRPr lang="zh-CN" altLang="en-US" sz="1350">
              <a:latin typeface="Consolas" panose="020B0609020204030204" charset="0"/>
            </a:endParaRPr>
          </a:p>
          <a:p>
            <a:pPr defTabSz="914400">
              <a:lnSpc>
                <a:spcPct val="80000"/>
              </a:lnSpc>
              <a:buSzPct val="90000"/>
              <a:buFont typeface="Wingdings" panose="05000000000000000000" pitchFamily="2" charset="2"/>
              <a:buNone/>
            </a:pPr>
            <a:r>
              <a:rPr lang="en-US" altLang="zh-CN" sz="1350">
                <a:solidFill>
                  <a:srgbClr val="00B0F0"/>
                </a:solidFill>
                <a:latin typeface="Consolas" panose="020B0609020204030204" charset="0"/>
              </a:rPr>
              <a:t>9</a:t>
            </a:r>
            <a:endParaRPr lang="en-US" altLang="zh-CN" sz="1350">
              <a:solidFill>
                <a:srgbClr val="00B0F0"/>
              </a:solidFill>
              <a:latin typeface="Consolas" panose="020B0609020204030204" charset="0"/>
            </a:endParaRPr>
          </a:p>
          <a:p>
            <a:pPr defTabSz="914400">
              <a:lnSpc>
                <a:spcPct val="80000"/>
              </a:lnSpc>
              <a:buSzPct val="90000"/>
              <a:buFont typeface="Wingdings" panose="05000000000000000000" pitchFamily="2" charset="2"/>
              <a:buNone/>
            </a:pPr>
            <a:r>
              <a:rPr lang="en-US" altLang="zh-CN" sz="1350">
                <a:latin typeface="Consolas" panose="020B0609020204030204" charset="0"/>
              </a:rPr>
              <a:t>&gt;&gt;&gt; x = [1,2,3] #</a:t>
            </a:r>
            <a:r>
              <a:rPr lang="zh-CN" altLang="en-US" sz="1350">
                <a:latin typeface="Consolas" panose="020B0609020204030204" charset="0"/>
              </a:rPr>
              <a:t>创建列表对象</a:t>
            </a:r>
            <a:endParaRPr lang="zh-CN" altLang="en-US" sz="1350">
              <a:latin typeface="Consolas" panose="020B0609020204030204" charset="0"/>
            </a:endParaRPr>
          </a:p>
          <a:p>
            <a:pPr defTabSz="914400">
              <a:lnSpc>
                <a:spcPct val="80000"/>
              </a:lnSpc>
              <a:buSzPct val="90000"/>
              <a:buFont typeface="Wingdings" panose="05000000000000000000" pitchFamily="2" charset="2"/>
              <a:buNone/>
            </a:pPr>
            <a:r>
              <a:rPr lang="en-US" altLang="zh-CN" sz="1350">
                <a:latin typeface="Consolas" panose="020B0609020204030204" charset="0"/>
              </a:rPr>
              <a:t>&gt;&gt;&gt; x[1] = 5    #</a:t>
            </a:r>
            <a:r>
              <a:rPr lang="zh-CN" altLang="en-US" sz="1350">
                <a:latin typeface="Consolas" panose="020B0609020204030204" charset="0"/>
              </a:rPr>
              <a:t>修改列表元素值</a:t>
            </a:r>
            <a:endParaRPr lang="zh-CN" altLang="en-US" sz="1350">
              <a:latin typeface="Consolas" panose="020B0609020204030204" charset="0"/>
            </a:endParaRPr>
          </a:p>
          <a:p>
            <a:pPr defTabSz="914400">
              <a:lnSpc>
                <a:spcPct val="80000"/>
              </a:lnSpc>
              <a:buSzPct val="90000"/>
              <a:buFont typeface="Wingdings" panose="05000000000000000000" pitchFamily="2" charset="2"/>
              <a:buNone/>
            </a:pPr>
            <a:r>
              <a:rPr lang="en-US" altLang="zh-CN" sz="1350">
                <a:latin typeface="Consolas" panose="020B0609020204030204" charset="0"/>
              </a:rPr>
              <a:t>&gt;&gt;&gt; print(x)    #</a:t>
            </a:r>
            <a:r>
              <a:rPr lang="zh-CN" altLang="en-US" sz="1350">
                <a:latin typeface="Consolas" panose="020B0609020204030204" charset="0"/>
              </a:rPr>
              <a:t>输出显示整个列表</a:t>
            </a:r>
            <a:endParaRPr lang="zh-CN" altLang="en-US" sz="1350">
              <a:latin typeface="Consolas" panose="020B0609020204030204" charset="0"/>
            </a:endParaRPr>
          </a:p>
          <a:p>
            <a:pPr defTabSz="914400">
              <a:lnSpc>
                <a:spcPct val="80000"/>
              </a:lnSpc>
              <a:buSzPct val="90000"/>
              <a:buFont typeface="Wingdings" panose="05000000000000000000" pitchFamily="2" charset="2"/>
              <a:buNone/>
            </a:pPr>
            <a:r>
              <a:rPr lang="en-US" altLang="zh-CN" sz="1350">
                <a:solidFill>
                  <a:srgbClr val="00B0F0"/>
                </a:solidFill>
                <a:latin typeface="Consolas" panose="020B0609020204030204" charset="0"/>
              </a:rPr>
              <a:t>[1, 5, 3]</a:t>
            </a:r>
            <a:endParaRPr lang="en-US" altLang="zh-CN" sz="1350">
              <a:solidFill>
                <a:srgbClr val="00B0F0"/>
              </a:solidFill>
              <a:latin typeface="Consolas" panose="020B0609020204030204" charset="0"/>
            </a:endParaRPr>
          </a:p>
          <a:p>
            <a:pPr defTabSz="914400">
              <a:lnSpc>
                <a:spcPct val="80000"/>
              </a:lnSpc>
              <a:buSzPct val="90000"/>
              <a:buFont typeface="Wingdings" panose="05000000000000000000" pitchFamily="2" charset="2"/>
              <a:buNone/>
            </a:pPr>
            <a:r>
              <a:rPr lang="en-US" altLang="zh-CN" sz="1350">
                <a:latin typeface="Consolas" panose="020B0609020204030204" charset="0"/>
              </a:rPr>
              <a:t>&gt;&gt;&gt; print(x[2]) #</a:t>
            </a:r>
            <a:r>
              <a:rPr lang="zh-CN" altLang="en-US" sz="1350">
                <a:latin typeface="Consolas" panose="020B0609020204030204" charset="0"/>
              </a:rPr>
              <a:t>输出显示列表指定元素</a:t>
            </a:r>
            <a:endParaRPr lang="zh-CN" altLang="en-US" sz="1350">
              <a:latin typeface="Consolas" panose="020B0609020204030204" charset="0"/>
            </a:endParaRPr>
          </a:p>
          <a:p>
            <a:pPr defTabSz="914400">
              <a:lnSpc>
                <a:spcPct val="80000"/>
              </a:lnSpc>
              <a:buSzPct val="90000"/>
              <a:buFont typeface="Wingdings" panose="05000000000000000000" pitchFamily="2" charset="2"/>
              <a:buNone/>
            </a:pPr>
            <a:r>
              <a:rPr lang="en-US" altLang="zh-CN" sz="1350">
                <a:solidFill>
                  <a:srgbClr val="00B0F0"/>
                </a:solidFill>
                <a:latin typeface="Consolas" panose="020B0609020204030204" charset="0"/>
              </a:rPr>
              <a:t>3</a:t>
            </a:r>
            <a:endParaRPr lang="en-US" altLang="zh-CN" sz="1350">
              <a:solidFill>
                <a:srgbClr val="00B0F0"/>
              </a:solidFill>
              <a:latin typeface="Consolas" panose="020B060902020403020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2560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a:latin typeface="+mj-lt"/>
                <a:ea typeface="+mj-ea"/>
                <a:cs typeface="+mj-cs"/>
              </a:rPr>
              <a:t>1.4.2 Python</a:t>
            </a:r>
            <a:r>
              <a:rPr lang="zh-CN" altLang="en-US" b="1" kern="1200" baseline="0">
                <a:latin typeface="+mj-lt"/>
                <a:ea typeface="+mj-ea"/>
                <a:cs typeface="+mj-cs"/>
              </a:rPr>
              <a:t>变量</a:t>
            </a:r>
            <a:endParaRPr lang="zh-CN" altLang="en-US" b="1" kern="1200" baseline="0">
              <a:latin typeface="+mj-lt"/>
              <a:ea typeface="+mj-ea"/>
              <a:cs typeface="+mj-cs"/>
            </a:endParaRPr>
          </a:p>
        </p:txBody>
      </p:sp>
      <p:sp>
        <p:nvSpPr>
          <p:cNvPr id="27650" name="文本占位符 25602"/>
          <p:cNvSpPr>
            <a:spLocks noGrp="1"/>
          </p:cNvSpPr>
          <p:nvPr>
            <p:ph idx="1"/>
          </p:nvPr>
        </p:nvSpPr>
        <p:spPr/>
        <p:txBody>
          <a:bodyPr anchor="t"/>
          <a:lstStyle/>
          <a:p>
            <a:pPr>
              <a:spcBef>
                <a:spcPct val="0"/>
              </a:spcBef>
              <a:buFont typeface="Wingdings" panose="05000000000000000000" charset="0"/>
              <a:buChar char="§"/>
            </a:pPr>
            <a:r>
              <a:rPr lang="zh-CN" altLang="en-US" sz="1800" b="1">
                <a:latin typeface="宋体" panose="02010600030101010101" pitchFamily="2" charset="-122"/>
              </a:rPr>
              <a:t>字符串和元组属于不可变序列</a:t>
            </a:r>
            <a:r>
              <a:rPr lang="zh-CN" altLang="en-US" sz="1800">
                <a:latin typeface="宋体" panose="02010600030101010101" pitchFamily="2" charset="-122"/>
              </a:rPr>
              <a:t>，不能通过下标的方式来修改其中的元素值，试图修改元组中元素的值时会抛出异常。</a:t>
            </a:r>
            <a:endParaRPr lang="zh-CN" altLang="en-US" sz="1800">
              <a:latin typeface="宋体" panose="02010600030101010101" pitchFamily="2" charset="-122"/>
            </a:endParaRPr>
          </a:p>
          <a:p>
            <a:pPr>
              <a:lnSpc>
                <a:spcPct val="80000"/>
              </a:lnSpc>
              <a:buNone/>
            </a:pPr>
            <a:endParaRPr lang="en-US" altLang="zh-CN" sz="1500">
              <a:latin typeface="宋体" panose="02010600030101010101" pitchFamily="2" charset="-122"/>
            </a:endParaRPr>
          </a:p>
          <a:p>
            <a:pPr>
              <a:lnSpc>
                <a:spcPct val="80000"/>
              </a:lnSpc>
              <a:buNone/>
            </a:pPr>
            <a:r>
              <a:rPr lang="en-US" altLang="zh-CN" sz="1500">
                <a:latin typeface="Consolas" panose="020B0609020204030204" charset="0"/>
              </a:rPr>
              <a:t>&gt;&gt;&gt; x = (1,2,3)</a:t>
            </a:r>
            <a:endParaRPr lang="en-US" altLang="zh-CN" sz="1500">
              <a:latin typeface="Consolas" panose="020B0609020204030204" charset="0"/>
            </a:endParaRPr>
          </a:p>
          <a:p>
            <a:pPr>
              <a:lnSpc>
                <a:spcPct val="80000"/>
              </a:lnSpc>
              <a:buNone/>
            </a:pPr>
            <a:r>
              <a:rPr lang="en-US" altLang="zh-CN" sz="1500">
                <a:latin typeface="Consolas" panose="020B0609020204030204" charset="0"/>
              </a:rPr>
              <a:t>&gt;&gt;&gt; print(x)</a:t>
            </a:r>
            <a:endParaRPr lang="en-US" altLang="zh-CN" sz="1500">
              <a:latin typeface="Consolas" panose="020B0609020204030204" charset="0"/>
            </a:endParaRPr>
          </a:p>
          <a:p>
            <a:pPr>
              <a:lnSpc>
                <a:spcPct val="80000"/>
              </a:lnSpc>
              <a:buNone/>
            </a:pPr>
            <a:r>
              <a:rPr lang="en-US" altLang="zh-CN" sz="1500">
                <a:solidFill>
                  <a:srgbClr val="00B0F0"/>
                </a:solidFill>
                <a:latin typeface="Consolas" panose="020B0609020204030204" charset="0"/>
              </a:rPr>
              <a:t>(1, 2, 3)</a:t>
            </a:r>
            <a:endParaRPr lang="en-US" altLang="zh-CN" sz="1500">
              <a:solidFill>
                <a:srgbClr val="00B0F0"/>
              </a:solidFill>
              <a:latin typeface="Consolas" panose="020B0609020204030204" charset="0"/>
            </a:endParaRPr>
          </a:p>
          <a:p>
            <a:pPr>
              <a:lnSpc>
                <a:spcPct val="80000"/>
              </a:lnSpc>
              <a:buNone/>
            </a:pPr>
            <a:endParaRPr lang="en-US" altLang="zh-CN" sz="1500">
              <a:latin typeface="Consolas" panose="020B0609020204030204" charset="0"/>
            </a:endParaRPr>
          </a:p>
          <a:p>
            <a:pPr>
              <a:lnSpc>
                <a:spcPct val="80000"/>
              </a:lnSpc>
              <a:buNone/>
            </a:pPr>
            <a:r>
              <a:rPr lang="en-US" altLang="zh-CN" sz="1500">
                <a:latin typeface="Consolas" panose="020B0609020204030204" charset="0"/>
              </a:rPr>
              <a:t>&gt;&gt;&gt; x[1] = 5</a:t>
            </a:r>
            <a:endParaRPr lang="en-US" altLang="zh-CN" sz="1500">
              <a:latin typeface="Consolas" panose="020B0609020204030204" charset="0"/>
            </a:endParaRPr>
          </a:p>
          <a:p>
            <a:pPr>
              <a:lnSpc>
                <a:spcPct val="80000"/>
              </a:lnSpc>
              <a:buNone/>
            </a:pPr>
            <a:r>
              <a:rPr lang="en-US" altLang="zh-CN" sz="1500">
                <a:solidFill>
                  <a:srgbClr val="FF0000"/>
                </a:solidFill>
                <a:latin typeface="Consolas" panose="020B0609020204030204" charset="0"/>
              </a:rPr>
              <a:t>Traceback (most recent call last):</a:t>
            </a:r>
            <a:endParaRPr lang="en-US" altLang="zh-CN" sz="1500">
              <a:solidFill>
                <a:srgbClr val="FF0000"/>
              </a:solidFill>
              <a:latin typeface="Consolas" panose="020B0609020204030204" charset="0"/>
            </a:endParaRPr>
          </a:p>
          <a:p>
            <a:pPr>
              <a:lnSpc>
                <a:spcPct val="80000"/>
              </a:lnSpc>
              <a:buNone/>
            </a:pPr>
            <a:r>
              <a:rPr lang="en-US" altLang="zh-CN" sz="1500">
                <a:solidFill>
                  <a:srgbClr val="FF0000"/>
                </a:solidFill>
                <a:latin typeface="Consolas" panose="020B0609020204030204" charset="0"/>
              </a:rPr>
              <a:t>  File "&lt;pyshell#7&gt;", line 1, in &lt;module&gt;</a:t>
            </a:r>
            <a:endParaRPr lang="en-US" altLang="zh-CN" sz="1500">
              <a:solidFill>
                <a:srgbClr val="FF0000"/>
              </a:solidFill>
              <a:latin typeface="Consolas" panose="020B0609020204030204" charset="0"/>
            </a:endParaRPr>
          </a:p>
          <a:p>
            <a:pPr>
              <a:lnSpc>
                <a:spcPct val="80000"/>
              </a:lnSpc>
              <a:buNone/>
            </a:pPr>
            <a:r>
              <a:rPr lang="en-US" altLang="zh-CN" sz="1500">
                <a:solidFill>
                  <a:srgbClr val="FF0000"/>
                </a:solidFill>
                <a:latin typeface="Consolas" panose="020B0609020204030204" charset="0"/>
              </a:rPr>
              <a:t>    x[1] = 5</a:t>
            </a:r>
            <a:endParaRPr lang="en-US" altLang="zh-CN" sz="1500">
              <a:solidFill>
                <a:srgbClr val="FF0000"/>
              </a:solidFill>
              <a:latin typeface="Consolas" panose="020B0609020204030204" charset="0"/>
            </a:endParaRPr>
          </a:p>
          <a:p>
            <a:pPr>
              <a:lnSpc>
                <a:spcPct val="80000"/>
              </a:lnSpc>
              <a:buNone/>
            </a:pPr>
            <a:r>
              <a:rPr lang="en-US" altLang="zh-CN" sz="1500">
                <a:solidFill>
                  <a:srgbClr val="FF0000"/>
                </a:solidFill>
                <a:latin typeface="Consolas" panose="020B0609020204030204" charset="0"/>
              </a:rPr>
              <a:t>TypeError: 'tuple' object does not support item assignment</a:t>
            </a:r>
            <a:endParaRPr lang="en-US" altLang="zh-CN" sz="1500">
              <a:solidFill>
                <a:srgbClr val="FF0000"/>
              </a:solidFill>
              <a:latin typeface="Consolas" panose="020B060902020403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26625"/>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a:latin typeface="+mj-lt"/>
                <a:ea typeface="+mj-ea"/>
                <a:cs typeface="+mj-cs"/>
              </a:rPr>
              <a:t>1.4.2 Python</a:t>
            </a:r>
            <a:r>
              <a:rPr lang="zh-CN" altLang="en-US" b="1" kern="1200" baseline="0">
                <a:latin typeface="+mj-lt"/>
                <a:ea typeface="+mj-ea"/>
                <a:cs typeface="+mj-cs"/>
              </a:rPr>
              <a:t>变量</a:t>
            </a:r>
            <a:endParaRPr lang="zh-CN" altLang="en-US" b="1" kern="1200" baseline="0">
              <a:latin typeface="+mj-lt"/>
              <a:ea typeface="+mj-ea"/>
              <a:cs typeface="+mj-cs"/>
            </a:endParaRPr>
          </a:p>
        </p:txBody>
      </p:sp>
      <p:sp>
        <p:nvSpPr>
          <p:cNvPr id="28674" name="文本占位符 26626"/>
          <p:cNvSpPr>
            <a:spLocks noGrp="1"/>
          </p:cNvSpPr>
          <p:nvPr>
            <p:ph idx="1"/>
          </p:nvPr>
        </p:nvSpPr>
        <p:spPr/>
        <p:txBody>
          <a:bodyPr anchor="t"/>
          <a:lstStyle/>
          <a:p>
            <a:pPr>
              <a:lnSpc>
                <a:spcPct val="80000"/>
              </a:lnSpc>
              <a:buFont typeface="Wingdings" panose="05000000000000000000" charset="0"/>
              <a:buChar char="§"/>
            </a:pPr>
            <a:r>
              <a:rPr lang="zh-CN" altLang="en-US" sz="1500">
                <a:latin typeface="宋体" panose="02010600030101010101" pitchFamily="2" charset="-122"/>
              </a:rPr>
              <a:t>在</a:t>
            </a:r>
            <a:r>
              <a:rPr lang="en-US" altLang="zh-CN" sz="1500">
                <a:latin typeface="宋体" panose="02010600030101010101" pitchFamily="2" charset="-122"/>
              </a:rPr>
              <a:t>Python</a:t>
            </a:r>
            <a:r>
              <a:rPr lang="zh-CN" altLang="en-US" sz="1500">
                <a:latin typeface="宋体" panose="02010600030101010101" pitchFamily="2" charset="-122"/>
              </a:rPr>
              <a:t>中，允许多个变量指向同一个值，例如：</a:t>
            </a:r>
            <a:endParaRPr lang="zh-CN" altLang="en-US" sz="1500">
              <a:latin typeface="宋体" panose="02010600030101010101" pitchFamily="2" charset="-122"/>
            </a:endParaRPr>
          </a:p>
          <a:p>
            <a:pPr>
              <a:lnSpc>
                <a:spcPct val="80000"/>
              </a:lnSpc>
              <a:buNone/>
            </a:pPr>
            <a:r>
              <a:rPr lang="en-US" altLang="zh-CN" sz="1350">
                <a:latin typeface="Consolas" panose="020B0609020204030204" charset="0"/>
              </a:rPr>
              <a:t>&gt;&gt;&gt; x = 3</a:t>
            </a:r>
            <a:endParaRPr lang="en-US" altLang="zh-CN" sz="1350">
              <a:latin typeface="Consolas" panose="020B0609020204030204" charset="0"/>
            </a:endParaRPr>
          </a:p>
          <a:p>
            <a:pPr>
              <a:lnSpc>
                <a:spcPct val="80000"/>
              </a:lnSpc>
              <a:buNone/>
            </a:pPr>
            <a:r>
              <a:rPr lang="en-US" altLang="zh-CN" sz="1350">
                <a:latin typeface="Consolas" panose="020B0609020204030204" charset="0"/>
              </a:rPr>
              <a:t>&gt;&gt;&gt; id(x)</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1786684560</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y = x</a:t>
            </a:r>
            <a:endParaRPr lang="en-US" altLang="zh-CN" sz="1350">
              <a:latin typeface="Consolas" panose="020B0609020204030204" charset="0"/>
            </a:endParaRPr>
          </a:p>
          <a:p>
            <a:pPr>
              <a:lnSpc>
                <a:spcPct val="80000"/>
              </a:lnSpc>
              <a:buNone/>
            </a:pPr>
            <a:r>
              <a:rPr lang="en-US" altLang="zh-CN" sz="1350">
                <a:latin typeface="Consolas" panose="020B0609020204030204" charset="0"/>
              </a:rPr>
              <a:t>&gt;&gt;&gt; id(y)</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1786684560</a:t>
            </a:r>
            <a:endParaRPr lang="en-US" altLang="zh-CN" sz="1350">
              <a:solidFill>
                <a:srgbClr val="00B0F0"/>
              </a:solidFill>
              <a:latin typeface="Consolas" panose="020B0609020204030204" charset="0"/>
            </a:endParaRPr>
          </a:p>
          <a:p>
            <a:pPr>
              <a:lnSpc>
                <a:spcPct val="80000"/>
              </a:lnSpc>
              <a:buNone/>
            </a:pPr>
            <a:endParaRPr lang="en-US" altLang="zh-CN" sz="1350">
              <a:latin typeface="宋体" panose="02010600030101010101" pitchFamily="2" charset="-122"/>
            </a:endParaRPr>
          </a:p>
          <a:p>
            <a:pPr>
              <a:spcBef>
                <a:spcPct val="0"/>
              </a:spcBef>
              <a:buFont typeface="Wingdings" panose="05000000000000000000" charset="0"/>
              <a:buChar char="§"/>
            </a:pPr>
            <a:r>
              <a:rPr lang="zh-CN" altLang="en-US" sz="1500">
                <a:latin typeface="宋体" panose="02010600030101010101" pitchFamily="2" charset="-122"/>
              </a:rPr>
              <a:t>然而，当为其中一个变量修改值以后，其内存地址将会变化，但这并不影响另一个变量，例如接着上面的代码再继续执行下面的代码：</a:t>
            </a:r>
            <a:endParaRPr lang="zh-CN" altLang="en-US" sz="1500">
              <a:latin typeface="宋体" panose="02010600030101010101" pitchFamily="2" charset="-122"/>
            </a:endParaRPr>
          </a:p>
          <a:p>
            <a:pPr>
              <a:lnSpc>
                <a:spcPct val="80000"/>
              </a:lnSpc>
              <a:buNone/>
            </a:pPr>
            <a:r>
              <a:rPr lang="en-US" altLang="zh-CN" sz="1350">
                <a:latin typeface="Consolas" panose="020B0609020204030204" charset="0"/>
              </a:rPr>
              <a:t>&gt;&gt;&gt; x += 6</a:t>
            </a:r>
            <a:endParaRPr lang="en-US" altLang="zh-CN" sz="1350">
              <a:latin typeface="Consolas" panose="020B0609020204030204" charset="0"/>
            </a:endParaRPr>
          </a:p>
          <a:p>
            <a:pPr>
              <a:lnSpc>
                <a:spcPct val="80000"/>
              </a:lnSpc>
              <a:buNone/>
            </a:pPr>
            <a:r>
              <a:rPr lang="en-US" altLang="zh-CN" sz="1350">
                <a:latin typeface="Consolas" panose="020B0609020204030204" charset="0"/>
              </a:rPr>
              <a:t>&gt;&gt;&gt; id(x)</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1786684752</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y</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3</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id(y)</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1786684560</a:t>
            </a:r>
            <a:endParaRPr lang="en-US" altLang="zh-CN" sz="1350">
              <a:solidFill>
                <a:srgbClr val="00B0F0"/>
              </a:solidFill>
              <a:latin typeface="Consolas" panose="020B0609020204030204" charset="0"/>
            </a:endParaRPr>
          </a:p>
        </p:txBody>
      </p:sp>
      <p:graphicFrame>
        <p:nvGraphicFramePr>
          <p:cNvPr id="28675" name="图片 83"/>
          <p:cNvGraphicFramePr>
            <a:graphicFrameLocks noChangeAspect="1"/>
          </p:cNvGraphicFramePr>
          <p:nvPr/>
        </p:nvGraphicFramePr>
        <p:xfrm>
          <a:off x="4435055" y="3325998"/>
          <a:ext cx="2804412" cy="1712418"/>
        </p:xfrm>
        <a:graphic>
          <a:graphicData uri="http://schemas.openxmlformats.org/presentationml/2006/ole">
            <mc:AlternateContent xmlns:mc="http://schemas.openxmlformats.org/markup-compatibility/2006">
              <mc:Choice xmlns:v="urn:schemas-microsoft-com:vml" Requires="v">
                <p:oleObj spid="_x0000_s3135" name="" r:id="rId1" imgW="3784600" imgH="2311400" progId="Visio.Drawing.11">
                  <p:embed/>
                </p:oleObj>
              </mc:Choice>
              <mc:Fallback>
                <p:oleObj name="" r:id="rId1" imgW="3784600" imgH="2311400" progId="Visio.Drawing.11">
                  <p:embed/>
                  <p:pic>
                    <p:nvPicPr>
                      <p:cNvPr id="0" name="Picture 3077"/>
                      <p:cNvPicPr/>
                      <p:nvPr/>
                    </p:nvPicPr>
                    <p:blipFill>
                      <a:blip r:embed="rId2"/>
                      <a:stretch>
                        <a:fillRect/>
                      </a:stretch>
                    </p:blipFill>
                    <p:spPr>
                      <a:xfrm>
                        <a:off x="4435055" y="3325998"/>
                        <a:ext cx="2804412" cy="1712418"/>
                      </a:xfrm>
                      <a:prstGeom prst="rect">
                        <a:avLst/>
                      </a:prstGeom>
                      <a:noFill/>
                      <a:ln w="38100">
                        <a:noFill/>
                        <a:miter/>
                      </a:ln>
                    </p:spPr>
                  </p:pic>
                </p:oleObj>
              </mc:Fallback>
            </mc:AlternateContent>
          </a:graphicData>
        </a:graphic>
      </p:graphicFrame>
      <p:graphicFrame>
        <p:nvGraphicFramePr>
          <p:cNvPr id="28676" name="图片 82"/>
          <p:cNvGraphicFramePr>
            <a:graphicFrameLocks noChangeAspect="1"/>
          </p:cNvGraphicFramePr>
          <p:nvPr/>
        </p:nvGraphicFramePr>
        <p:xfrm>
          <a:off x="4435055" y="1559992"/>
          <a:ext cx="2805603" cy="1130101"/>
        </p:xfrm>
        <a:graphic>
          <a:graphicData uri="http://schemas.openxmlformats.org/presentationml/2006/ole">
            <mc:AlternateContent xmlns:mc="http://schemas.openxmlformats.org/markup-compatibility/2006">
              <mc:Choice xmlns:v="urn:schemas-microsoft-com:vml" Requires="v">
                <p:oleObj spid="_x0000_s3136" name="" r:id="rId3" imgW="3784600" imgH="1117600" progId="Visio.Drawing.11">
                  <p:embed/>
                </p:oleObj>
              </mc:Choice>
              <mc:Fallback>
                <p:oleObj name="" r:id="rId3" imgW="3784600" imgH="1117600" progId="Visio.Drawing.11">
                  <p:embed/>
                  <p:pic>
                    <p:nvPicPr>
                      <p:cNvPr id="0" name="Picture 3076"/>
                      <p:cNvPicPr/>
                      <p:nvPr/>
                    </p:nvPicPr>
                    <p:blipFill>
                      <a:blip r:embed="rId4"/>
                      <a:stretch>
                        <a:fillRect/>
                      </a:stretch>
                    </p:blipFill>
                    <p:spPr>
                      <a:xfrm>
                        <a:off x="4435055" y="1559992"/>
                        <a:ext cx="2805603" cy="1130101"/>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4">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4">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4">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4">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74">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674">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28673"/>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a:latin typeface="+mj-lt"/>
                <a:ea typeface="+mj-ea"/>
                <a:cs typeface="+mj-cs"/>
              </a:rPr>
              <a:t>1.4.2 Python</a:t>
            </a:r>
            <a:r>
              <a:rPr lang="zh-CN" altLang="en-US" b="1" kern="1200" baseline="0">
                <a:latin typeface="+mj-lt"/>
                <a:ea typeface="+mj-ea"/>
                <a:cs typeface="+mj-cs"/>
              </a:rPr>
              <a:t>变量</a:t>
            </a:r>
            <a:endParaRPr lang="zh-CN" altLang="en-US" b="1" kern="1200" baseline="0">
              <a:latin typeface="+mj-lt"/>
              <a:ea typeface="+mj-ea"/>
              <a:cs typeface="+mj-cs"/>
            </a:endParaRPr>
          </a:p>
        </p:txBody>
      </p:sp>
      <p:sp>
        <p:nvSpPr>
          <p:cNvPr id="29698" name="文本占位符 28674"/>
          <p:cNvSpPr>
            <a:spLocks noGrp="1"/>
          </p:cNvSpPr>
          <p:nvPr>
            <p:ph idx="1"/>
          </p:nvPr>
        </p:nvSpPr>
        <p:spPr>
          <a:xfrm>
            <a:off x="457200" y="1200150"/>
            <a:ext cx="8422005" cy="3395345"/>
          </a:xfrm>
        </p:spPr>
        <p:txBody>
          <a:bodyPr anchor="t"/>
          <a:lstStyle/>
          <a:p>
            <a:pPr>
              <a:lnSpc>
                <a:spcPct val="150000"/>
              </a:lnSpc>
              <a:spcBef>
                <a:spcPct val="0"/>
              </a:spcBef>
              <a:buFont typeface="Wingdings" panose="05000000000000000000" charset="0"/>
              <a:buChar char="§"/>
            </a:pPr>
            <a:r>
              <a:rPr lang="en-US" altLang="zh-CN" sz="1800">
                <a:solidFill>
                  <a:schemeClr val="tx1"/>
                </a:solidFill>
                <a:latin typeface="Consolas" panose="020B0609020204030204" charset="0"/>
              </a:rPr>
              <a:t>Python采用</a:t>
            </a:r>
            <a:r>
              <a:rPr lang="en-US" altLang="zh-CN" sz="1800">
                <a:solidFill>
                  <a:srgbClr val="FF0000"/>
                </a:solidFill>
                <a:latin typeface="Consolas" panose="020B0609020204030204" charset="0"/>
              </a:rPr>
              <a:t>基于值的内存管理方式</a:t>
            </a:r>
            <a:r>
              <a:rPr lang="en-US" altLang="zh-CN" sz="1800">
                <a:solidFill>
                  <a:schemeClr val="tx1"/>
                </a:solidFill>
                <a:latin typeface="Consolas" panose="020B0609020204030204" charset="0"/>
              </a:rPr>
              <a:t>，如果为不同变量赋值为相同值，这个值在内存中只保存一份，多个变量指向同一个值的内存空间首地址，这样可以减少内存空间的占用，提高内存利用率。</a:t>
            </a:r>
            <a:endParaRPr lang="en-US" altLang="zh-CN" sz="1800">
              <a:solidFill>
                <a:schemeClr val="tx1"/>
              </a:solidFill>
              <a:latin typeface="Consolas" panose="020B0609020204030204" charset="0"/>
            </a:endParaRPr>
          </a:p>
          <a:p>
            <a:pPr>
              <a:lnSpc>
                <a:spcPct val="150000"/>
              </a:lnSpc>
              <a:spcBef>
                <a:spcPct val="0"/>
              </a:spcBef>
              <a:buFont typeface="Wingdings" panose="05000000000000000000" charset="0"/>
              <a:buChar char="§"/>
            </a:pPr>
            <a:r>
              <a:rPr lang="en-US" altLang="zh-CN" sz="1800">
                <a:solidFill>
                  <a:schemeClr val="tx1"/>
                </a:solidFill>
                <a:latin typeface="Consolas" panose="020B0609020204030204" charset="0"/>
              </a:rPr>
              <a:t>Python启动时，会对</a:t>
            </a:r>
            <a:r>
              <a:rPr lang="en-US" altLang="zh-CN" sz="1800">
                <a:solidFill>
                  <a:srgbClr val="FF0000"/>
                </a:solidFill>
                <a:latin typeface="Consolas" panose="020B0609020204030204" charset="0"/>
              </a:rPr>
              <a:t>[-5, 256]</a:t>
            </a:r>
            <a:r>
              <a:rPr lang="en-US" altLang="zh-CN" sz="1800">
                <a:solidFill>
                  <a:schemeClr val="tx1"/>
                </a:solidFill>
                <a:latin typeface="Consolas" panose="020B0609020204030204" charset="0"/>
              </a:rPr>
              <a:t>区间的</a:t>
            </a:r>
            <a:r>
              <a:rPr lang="en-US" altLang="zh-CN" sz="1800">
                <a:solidFill>
                  <a:srgbClr val="FF0000"/>
                </a:solidFill>
                <a:latin typeface="Consolas" panose="020B0609020204030204" charset="0"/>
              </a:rPr>
              <a:t>整数</a:t>
            </a:r>
            <a:r>
              <a:rPr lang="en-US" altLang="zh-CN" sz="1800">
                <a:solidFill>
                  <a:schemeClr val="tx1"/>
                </a:solidFill>
                <a:latin typeface="Consolas" panose="020B0609020204030204" charset="0"/>
              </a:rPr>
              <a:t>进行缓存。也就是说，如果多个变量的值相等且介于[-5, 256]区间内，那么这些变量共用同一个值的内存空间。</a:t>
            </a:r>
            <a:endParaRPr lang="en-US" altLang="zh-CN" sz="1800">
              <a:solidFill>
                <a:schemeClr val="tx1"/>
              </a:solidFill>
              <a:latin typeface="Consolas" panose="020B0609020204030204" charset="0"/>
            </a:endParaRPr>
          </a:p>
          <a:p>
            <a:pPr>
              <a:lnSpc>
                <a:spcPct val="150000"/>
              </a:lnSpc>
              <a:spcBef>
                <a:spcPct val="0"/>
              </a:spcBef>
              <a:buFont typeface="Wingdings" panose="05000000000000000000" charset="0"/>
              <a:buChar char="§"/>
            </a:pPr>
            <a:r>
              <a:rPr lang="en-US" altLang="zh-CN" sz="1800">
                <a:solidFill>
                  <a:schemeClr val="tx1"/>
                </a:solidFill>
                <a:latin typeface="Consolas" panose="020B0609020204030204" charset="0"/>
              </a:rPr>
              <a:t>对于区间[-5, 256]区间之外的整数，</a:t>
            </a:r>
            <a:r>
              <a:rPr lang="en-US" altLang="zh-CN" sz="1800" b="1">
                <a:solidFill>
                  <a:srgbClr val="FF0000"/>
                </a:solidFill>
                <a:latin typeface="Consolas" panose="020B0609020204030204" charset="0"/>
              </a:rPr>
              <a:t>同一个程序中或交互模式下同一个语句中的同值不同名变量会共用同一个内存空间</a:t>
            </a:r>
            <a:r>
              <a:rPr lang="en-US" altLang="zh-CN" sz="1800">
                <a:solidFill>
                  <a:schemeClr val="tx1"/>
                </a:solidFill>
                <a:latin typeface="Consolas" panose="020B0609020204030204" charset="0"/>
              </a:rPr>
              <a:t>，不同程序或交互模式下不同语句不遵守这个约定。</a:t>
            </a:r>
            <a:endParaRPr lang="en-US" altLang="zh-CN" sz="1800">
              <a:solidFill>
                <a:schemeClr val="tx1"/>
              </a:solidFill>
              <a:latin typeface="Consolas" panose="020B060902020403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a:sym typeface="+mn-ea"/>
              </a:rPr>
              <a:t>1.4.2 Python</a:t>
            </a:r>
            <a:r>
              <a:rPr lang="zh-CN" altLang="en-US" b="1">
                <a:sym typeface="+mn-ea"/>
              </a:rPr>
              <a:t>变量</a:t>
            </a:r>
            <a:endParaRPr lang="en-US"/>
          </a:p>
        </p:txBody>
      </p:sp>
      <p:sp>
        <p:nvSpPr>
          <p:cNvPr id="3" name="Content Placeholder 2"/>
          <p:cNvSpPr>
            <a:spLocks noGrp="1"/>
          </p:cNvSpPr>
          <p:nvPr>
            <p:ph idx="1"/>
          </p:nvPr>
        </p:nvSpPr>
        <p:spPr>
          <a:xfrm>
            <a:off x="450215" y="1219200"/>
            <a:ext cx="3146425" cy="3578860"/>
          </a:xfrm>
          <a:ln w="12700" cmpd="sng">
            <a:solidFill>
              <a:schemeClr val="accent1">
                <a:shade val="50000"/>
              </a:schemeClr>
            </a:solidFill>
            <a:prstDash val="solid"/>
          </a:ln>
        </p:spPr>
        <p:txBody>
          <a:bodyPr/>
          <a:lstStyle/>
          <a:p>
            <a:pPr marL="0" indent="0">
              <a:spcBef>
                <a:spcPts val="0"/>
              </a:spcBef>
              <a:buNone/>
            </a:pPr>
            <a:r>
              <a:rPr lang="en-US" sz="1400">
                <a:solidFill>
                  <a:srgbClr val="FF0000"/>
                </a:solidFill>
                <a:latin typeface="Consolas" panose="020B0609020204030204" charset="0"/>
                <a:cs typeface="Consolas" panose="020B0609020204030204" charset="0"/>
              </a:rPr>
              <a:t>&gt;&gt;&gt; x = -6</a:t>
            </a:r>
            <a:endParaRPr lang="en-US" sz="1400">
              <a:solidFill>
                <a:srgbClr val="FF0000"/>
              </a:solidFill>
              <a:latin typeface="Consolas" panose="020B0609020204030204" charset="0"/>
              <a:cs typeface="Consolas" panose="020B0609020204030204" charset="0"/>
            </a:endParaRPr>
          </a:p>
          <a:p>
            <a:pPr marL="0" indent="0">
              <a:spcBef>
                <a:spcPts val="0"/>
              </a:spcBef>
              <a:buNone/>
            </a:pPr>
            <a:r>
              <a:rPr lang="en-US" sz="1400">
                <a:solidFill>
                  <a:srgbClr val="FF0000"/>
                </a:solidFill>
                <a:latin typeface="Consolas" panose="020B0609020204030204" charset="0"/>
                <a:cs typeface="Consolas" panose="020B0609020204030204" charset="0"/>
              </a:rPr>
              <a:t>&gt;&gt;&gt; y = -6</a:t>
            </a:r>
            <a:endParaRPr lang="en-US" sz="1400">
              <a:solidFill>
                <a:srgbClr val="FF0000"/>
              </a:solidFill>
              <a:latin typeface="Consolas" panose="020B0609020204030204" charset="0"/>
              <a:cs typeface="Consolas" panose="020B0609020204030204" charset="0"/>
            </a:endParaRPr>
          </a:p>
          <a:p>
            <a:pPr marL="0" indent="0">
              <a:spcBef>
                <a:spcPts val="0"/>
              </a:spcBef>
              <a:buNone/>
            </a:pPr>
            <a:r>
              <a:rPr lang="en-US" sz="1400">
                <a:solidFill>
                  <a:srgbClr val="FF0000"/>
                </a:solidFill>
                <a:latin typeface="Consolas" panose="020B0609020204030204" charset="0"/>
                <a:cs typeface="Consolas" panose="020B0609020204030204" charset="0"/>
              </a:rPr>
              <a:t>&gt;&gt;&gt; id(x)==id(y)</a:t>
            </a:r>
            <a:endParaRPr lang="en-US" sz="1400">
              <a:solidFill>
                <a:srgbClr val="FF0000"/>
              </a:solidFill>
              <a:latin typeface="Consolas" panose="020B0609020204030204" charset="0"/>
              <a:cs typeface="Consolas" panose="020B0609020204030204" charset="0"/>
            </a:endParaRPr>
          </a:p>
          <a:p>
            <a:pPr marL="0" indent="0">
              <a:spcBef>
                <a:spcPts val="0"/>
              </a:spcBef>
              <a:buNone/>
            </a:pPr>
            <a:r>
              <a:rPr lang="en-US" sz="1400">
                <a:solidFill>
                  <a:srgbClr val="FF0000"/>
                </a:solidFill>
                <a:latin typeface="Consolas" panose="020B0609020204030204" charset="0"/>
                <a:cs typeface="Consolas" panose="020B0609020204030204" charset="0"/>
              </a:rPr>
              <a:t>False</a:t>
            </a:r>
            <a:endParaRPr lang="en-US" sz="1400">
              <a:solidFill>
                <a:srgbClr val="FF0000"/>
              </a:solidFill>
              <a:latin typeface="Consolas" panose="020B0609020204030204" charset="0"/>
              <a:cs typeface="Consolas" panose="020B0609020204030204" charset="0"/>
            </a:endParaRPr>
          </a:p>
          <a:p>
            <a:pPr marL="0" indent="0">
              <a:spcBef>
                <a:spcPts val="0"/>
              </a:spcBef>
              <a:buNone/>
            </a:pPr>
            <a:r>
              <a:rPr lang="en-US" sz="1400">
                <a:solidFill>
                  <a:srgbClr val="FF0000"/>
                </a:solidFill>
                <a:latin typeface="Consolas" panose="020B0609020204030204" charset="0"/>
                <a:cs typeface="Consolas" panose="020B0609020204030204" charset="0"/>
              </a:rPr>
              <a:t>&gt;&gt;&gt; x = -5</a:t>
            </a:r>
            <a:endParaRPr lang="en-US" sz="1400">
              <a:solidFill>
                <a:srgbClr val="FF0000"/>
              </a:solidFill>
              <a:latin typeface="Consolas" panose="020B0609020204030204" charset="0"/>
              <a:cs typeface="Consolas" panose="020B0609020204030204" charset="0"/>
            </a:endParaRPr>
          </a:p>
          <a:p>
            <a:pPr marL="0" indent="0">
              <a:spcBef>
                <a:spcPts val="0"/>
              </a:spcBef>
              <a:buNone/>
            </a:pPr>
            <a:r>
              <a:rPr lang="en-US" sz="1400">
                <a:solidFill>
                  <a:srgbClr val="FF0000"/>
                </a:solidFill>
                <a:latin typeface="Consolas" panose="020B0609020204030204" charset="0"/>
                <a:cs typeface="Consolas" panose="020B0609020204030204" charset="0"/>
              </a:rPr>
              <a:t>&gt;&gt;&gt; y = -5</a:t>
            </a:r>
            <a:endParaRPr lang="en-US" sz="1400">
              <a:solidFill>
                <a:srgbClr val="FF0000"/>
              </a:solidFill>
              <a:latin typeface="Consolas" panose="020B0609020204030204" charset="0"/>
              <a:cs typeface="Consolas" panose="020B0609020204030204" charset="0"/>
            </a:endParaRPr>
          </a:p>
          <a:p>
            <a:pPr marL="0" indent="0">
              <a:spcBef>
                <a:spcPts val="0"/>
              </a:spcBef>
              <a:buNone/>
            </a:pPr>
            <a:r>
              <a:rPr lang="en-US" sz="1400">
                <a:solidFill>
                  <a:srgbClr val="FF0000"/>
                </a:solidFill>
                <a:latin typeface="Consolas" panose="020B0609020204030204" charset="0"/>
                <a:cs typeface="Consolas" panose="020B0609020204030204" charset="0"/>
              </a:rPr>
              <a:t>&gt;&gt;&gt; id(x) == id(y)</a:t>
            </a:r>
            <a:endParaRPr lang="en-US" sz="1400">
              <a:solidFill>
                <a:srgbClr val="FF0000"/>
              </a:solidFill>
              <a:latin typeface="Consolas" panose="020B0609020204030204" charset="0"/>
              <a:cs typeface="Consolas" panose="020B0609020204030204" charset="0"/>
            </a:endParaRPr>
          </a:p>
          <a:p>
            <a:pPr marL="0" indent="0">
              <a:spcBef>
                <a:spcPts val="0"/>
              </a:spcBef>
              <a:buNone/>
            </a:pPr>
            <a:r>
              <a:rPr lang="en-US" sz="1400">
                <a:solidFill>
                  <a:srgbClr val="FF0000"/>
                </a:solidFill>
                <a:latin typeface="Consolas" panose="020B0609020204030204" charset="0"/>
                <a:cs typeface="Consolas" panose="020B0609020204030204" charset="0"/>
              </a:rPr>
              <a:t>True</a:t>
            </a:r>
            <a:endParaRPr lang="en-US" sz="1400">
              <a:solidFill>
                <a:srgbClr val="FF0000"/>
              </a:solidFill>
              <a:latin typeface="Consolas" panose="020B0609020204030204" charset="0"/>
              <a:cs typeface="Consolas" panose="020B0609020204030204" charset="0"/>
            </a:endParaRPr>
          </a:p>
          <a:p>
            <a:pPr marL="0" indent="0">
              <a:spcBef>
                <a:spcPts val="0"/>
              </a:spcBef>
              <a:buNone/>
            </a:pPr>
            <a:r>
              <a:rPr lang="en-US" sz="1400">
                <a:latin typeface="Consolas" panose="020B0609020204030204" charset="0"/>
                <a:cs typeface="Consolas" panose="020B0609020204030204" charset="0"/>
              </a:rPr>
              <a:t>&gt;&gt;&gt; x = 255</a:t>
            </a:r>
            <a:endParaRPr lang="en-US" sz="1400">
              <a:latin typeface="Consolas" panose="020B0609020204030204" charset="0"/>
              <a:cs typeface="Consolas" panose="020B0609020204030204" charset="0"/>
            </a:endParaRPr>
          </a:p>
          <a:p>
            <a:pPr marL="0" indent="0">
              <a:spcBef>
                <a:spcPts val="0"/>
              </a:spcBef>
              <a:buNone/>
            </a:pPr>
            <a:r>
              <a:rPr lang="en-US" sz="1400">
                <a:latin typeface="Consolas" panose="020B0609020204030204" charset="0"/>
                <a:cs typeface="Consolas" panose="020B0609020204030204" charset="0"/>
              </a:rPr>
              <a:t>&gt;&gt;&gt; y = 255</a:t>
            </a:r>
            <a:endParaRPr lang="en-US" sz="1400">
              <a:latin typeface="Consolas" panose="020B0609020204030204" charset="0"/>
              <a:cs typeface="Consolas" panose="020B0609020204030204" charset="0"/>
            </a:endParaRPr>
          </a:p>
          <a:p>
            <a:pPr marL="0" indent="0">
              <a:spcBef>
                <a:spcPts val="0"/>
              </a:spcBef>
              <a:buNone/>
            </a:pPr>
            <a:r>
              <a:rPr lang="en-US" sz="1400">
                <a:latin typeface="Consolas" panose="020B0609020204030204" charset="0"/>
                <a:cs typeface="Consolas" panose="020B0609020204030204" charset="0"/>
              </a:rPr>
              <a:t>&gt;&gt;&gt; id(x) == id(y)</a:t>
            </a:r>
            <a:endParaRPr lang="en-US" sz="1400">
              <a:latin typeface="Consolas" panose="020B0609020204030204" charset="0"/>
              <a:cs typeface="Consolas" panose="020B0609020204030204" charset="0"/>
            </a:endParaRPr>
          </a:p>
          <a:p>
            <a:pPr marL="0" indent="0">
              <a:spcBef>
                <a:spcPts val="0"/>
              </a:spcBef>
              <a:buNone/>
            </a:pPr>
            <a:r>
              <a:rPr lang="en-US" sz="1400">
                <a:solidFill>
                  <a:srgbClr val="00B0F0"/>
                </a:solidFill>
                <a:latin typeface="Consolas" panose="020B0609020204030204" charset="0"/>
                <a:cs typeface="Consolas" panose="020B0609020204030204" charset="0"/>
              </a:rPr>
              <a:t>True</a:t>
            </a:r>
            <a:endParaRPr lang="en-US" sz="1400">
              <a:latin typeface="Consolas" panose="020B0609020204030204" charset="0"/>
              <a:cs typeface="Consolas" panose="020B0609020204030204" charset="0"/>
            </a:endParaRPr>
          </a:p>
          <a:p>
            <a:pPr marL="0" indent="0">
              <a:spcBef>
                <a:spcPts val="0"/>
              </a:spcBef>
              <a:buNone/>
            </a:pPr>
            <a:r>
              <a:rPr lang="en-US" sz="1400">
                <a:latin typeface="Consolas" panose="020B0609020204030204" charset="0"/>
                <a:cs typeface="Consolas" panose="020B0609020204030204" charset="0"/>
              </a:rPr>
              <a:t>&gt;&gt;&gt; x = 256</a:t>
            </a:r>
            <a:endParaRPr lang="en-US" sz="1400">
              <a:latin typeface="Consolas" panose="020B0609020204030204" charset="0"/>
              <a:cs typeface="Consolas" panose="020B0609020204030204" charset="0"/>
            </a:endParaRPr>
          </a:p>
          <a:p>
            <a:pPr marL="0" indent="0">
              <a:spcBef>
                <a:spcPts val="0"/>
              </a:spcBef>
              <a:buNone/>
            </a:pPr>
            <a:r>
              <a:rPr lang="en-US" sz="1400">
                <a:latin typeface="Consolas" panose="020B0609020204030204" charset="0"/>
                <a:cs typeface="Consolas" panose="020B0609020204030204" charset="0"/>
              </a:rPr>
              <a:t>&gt;&gt;&gt; y = 256</a:t>
            </a:r>
            <a:endParaRPr lang="en-US" sz="1400">
              <a:latin typeface="Consolas" panose="020B0609020204030204" charset="0"/>
              <a:cs typeface="Consolas" panose="020B0609020204030204" charset="0"/>
            </a:endParaRPr>
          </a:p>
          <a:p>
            <a:pPr marL="0" indent="0">
              <a:spcBef>
                <a:spcPts val="0"/>
              </a:spcBef>
              <a:buNone/>
            </a:pPr>
            <a:r>
              <a:rPr lang="en-US" sz="1400">
                <a:latin typeface="Consolas" panose="020B0609020204030204" charset="0"/>
                <a:cs typeface="Consolas" panose="020B0609020204030204" charset="0"/>
              </a:rPr>
              <a:t>&gt;&gt;&gt; id(x) == id(y)</a:t>
            </a:r>
            <a:endParaRPr lang="en-US" sz="1400">
              <a:latin typeface="Consolas" panose="020B0609020204030204" charset="0"/>
              <a:cs typeface="Consolas" panose="020B0609020204030204" charset="0"/>
            </a:endParaRPr>
          </a:p>
          <a:p>
            <a:pPr marL="0" indent="0">
              <a:spcBef>
                <a:spcPts val="0"/>
              </a:spcBef>
              <a:buNone/>
            </a:pPr>
            <a:r>
              <a:rPr lang="en-US" sz="1400">
                <a:solidFill>
                  <a:srgbClr val="00B0F0"/>
                </a:solidFill>
                <a:latin typeface="Consolas" panose="020B0609020204030204" charset="0"/>
                <a:cs typeface="Consolas" panose="020B0609020204030204" charset="0"/>
              </a:rPr>
              <a:t>True</a:t>
            </a:r>
            <a:endParaRPr lang="en-US" sz="1400">
              <a:solidFill>
                <a:srgbClr val="00B0F0"/>
              </a:solidFill>
              <a:latin typeface="Consolas" panose="020B0609020204030204" charset="0"/>
              <a:cs typeface="Consolas" panose="020B0609020204030204" charset="0"/>
            </a:endParaRPr>
          </a:p>
        </p:txBody>
      </p:sp>
      <p:sp>
        <p:nvSpPr>
          <p:cNvPr id="4" name="Content Placeholder 2"/>
          <p:cNvSpPr>
            <a:spLocks noGrp="1"/>
          </p:cNvSpPr>
          <p:nvPr/>
        </p:nvSpPr>
        <p:spPr>
          <a:xfrm>
            <a:off x="4488180" y="1219835"/>
            <a:ext cx="3146425" cy="3578225"/>
          </a:xfrm>
          <a:prstGeom prst="rect">
            <a:avLst/>
          </a:prstGeom>
          <a:noFill/>
          <a:ln w="12700" cmpd="sng">
            <a:solidFill>
              <a:schemeClr val="accent1">
                <a:shade val="50000"/>
              </a:schemeClr>
            </a:solidFill>
            <a:prstDash val="solid"/>
          </a:ln>
        </p:spPr>
        <p:txBody>
          <a:bodyPr anchor="t"/>
          <a:lst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mn-lt"/>
                <a:ea typeface="+mn-ea"/>
                <a:cs typeface="+mn-cs"/>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mn-lt"/>
                <a:ea typeface="+mn-ea"/>
                <a:cs typeface="+mn-cs"/>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mn-lt"/>
                <a:ea typeface="+mn-ea"/>
                <a:cs typeface="+mn-cs"/>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a:lstStyle>
          <a:p>
            <a:pPr marL="0" indent="0">
              <a:spcBef>
                <a:spcPts val="0"/>
              </a:spcBef>
              <a:buNone/>
            </a:pPr>
            <a:r>
              <a:rPr lang="en-US" sz="1200">
                <a:latin typeface="Consolas" panose="020B0609020204030204" charset="0"/>
                <a:cs typeface="Consolas" panose="020B0609020204030204" charset="0"/>
              </a:rPr>
              <a:t>&gt;&gt;&gt; x = 257</a:t>
            </a:r>
            <a:endParaRPr lang="en-US" sz="1200">
              <a:latin typeface="Consolas" panose="020B0609020204030204" charset="0"/>
              <a:cs typeface="Consolas" panose="020B0609020204030204" charset="0"/>
            </a:endParaRPr>
          </a:p>
          <a:p>
            <a:pPr marL="0" indent="0">
              <a:spcBef>
                <a:spcPts val="0"/>
              </a:spcBef>
              <a:buNone/>
            </a:pPr>
            <a:r>
              <a:rPr lang="en-US" sz="1200">
                <a:latin typeface="Consolas" panose="020B0609020204030204" charset="0"/>
                <a:cs typeface="Consolas" panose="020B0609020204030204" charset="0"/>
              </a:rPr>
              <a:t>&gt;&gt;&gt; y = 257</a:t>
            </a:r>
            <a:endParaRPr lang="en-US" sz="1200">
              <a:latin typeface="Consolas" panose="020B0609020204030204" charset="0"/>
              <a:cs typeface="Consolas" panose="020B0609020204030204" charset="0"/>
            </a:endParaRPr>
          </a:p>
          <a:p>
            <a:pPr marL="0" indent="0">
              <a:spcBef>
                <a:spcPts val="0"/>
              </a:spcBef>
              <a:buNone/>
            </a:pPr>
            <a:r>
              <a:rPr lang="en-US" sz="1200">
                <a:latin typeface="Consolas" panose="020B0609020204030204" charset="0"/>
                <a:cs typeface="Consolas" panose="020B0609020204030204" charset="0"/>
              </a:rPr>
              <a:t>&gt;&gt;&gt; id(x) == id(y)</a:t>
            </a:r>
            <a:endParaRPr lang="en-US" sz="1200">
              <a:latin typeface="Consolas" panose="020B0609020204030204" charset="0"/>
              <a:cs typeface="Consolas" panose="020B0609020204030204" charset="0"/>
            </a:endParaRPr>
          </a:p>
          <a:p>
            <a:pPr marL="0" indent="0">
              <a:spcBef>
                <a:spcPts val="0"/>
              </a:spcBef>
              <a:buNone/>
            </a:pPr>
            <a:r>
              <a:rPr lang="en-US" sz="1200">
                <a:solidFill>
                  <a:srgbClr val="00B0F0"/>
                </a:solidFill>
                <a:latin typeface="Consolas" panose="020B0609020204030204" charset="0"/>
                <a:cs typeface="Consolas" panose="020B0609020204030204" charset="0"/>
              </a:rPr>
              <a:t>False</a:t>
            </a:r>
            <a:endParaRPr lang="en-US" sz="1200">
              <a:latin typeface="Consolas" panose="020B0609020204030204" charset="0"/>
              <a:cs typeface="Consolas" panose="020B0609020204030204" charset="0"/>
            </a:endParaRPr>
          </a:p>
          <a:p>
            <a:pPr marL="0" indent="0">
              <a:spcBef>
                <a:spcPts val="0"/>
              </a:spcBef>
              <a:buNone/>
            </a:pPr>
            <a:r>
              <a:rPr lang="en-US" sz="1200">
                <a:solidFill>
                  <a:srgbClr val="FF0000"/>
                </a:solidFill>
                <a:latin typeface="Consolas" panose="020B0609020204030204" charset="0"/>
                <a:cs typeface="Consolas" panose="020B0609020204030204" charset="0"/>
              </a:rPr>
              <a:t>&gt;&gt;&gt; x = 3.0</a:t>
            </a:r>
            <a:endParaRPr lang="en-US" sz="1200">
              <a:solidFill>
                <a:srgbClr val="FF0000"/>
              </a:solidFill>
              <a:latin typeface="Consolas" panose="020B0609020204030204" charset="0"/>
              <a:cs typeface="Consolas" panose="020B0609020204030204" charset="0"/>
            </a:endParaRPr>
          </a:p>
          <a:p>
            <a:pPr marL="0" indent="0">
              <a:spcBef>
                <a:spcPts val="0"/>
              </a:spcBef>
              <a:buNone/>
            </a:pPr>
            <a:r>
              <a:rPr lang="en-US" sz="1200">
                <a:solidFill>
                  <a:srgbClr val="FF0000"/>
                </a:solidFill>
                <a:latin typeface="Consolas" panose="020B0609020204030204" charset="0"/>
                <a:cs typeface="Consolas" panose="020B0609020204030204" charset="0"/>
              </a:rPr>
              <a:t>&gt;&gt;&gt; y = 3.0</a:t>
            </a:r>
            <a:endParaRPr lang="en-US" sz="1200">
              <a:solidFill>
                <a:srgbClr val="FF0000"/>
              </a:solidFill>
              <a:latin typeface="Consolas" panose="020B0609020204030204" charset="0"/>
              <a:cs typeface="Consolas" panose="020B0609020204030204" charset="0"/>
            </a:endParaRPr>
          </a:p>
          <a:p>
            <a:pPr marL="0" indent="0">
              <a:spcBef>
                <a:spcPts val="0"/>
              </a:spcBef>
              <a:buNone/>
            </a:pPr>
            <a:r>
              <a:rPr lang="en-US" sz="1200">
                <a:solidFill>
                  <a:srgbClr val="FF0000"/>
                </a:solidFill>
                <a:latin typeface="Consolas" panose="020B0609020204030204" charset="0"/>
                <a:cs typeface="Consolas" panose="020B0609020204030204" charset="0"/>
              </a:rPr>
              <a:t>&gt;&gt;&gt; id(x) == id(y)</a:t>
            </a:r>
            <a:endParaRPr lang="en-US" sz="1200">
              <a:solidFill>
                <a:srgbClr val="FF0000"/>
              </a:solidFill>
              <a:latin typeface="Consolas" panose="020B0609020204030204" charset="0"/>
              <a:cs typeface="Consolas" panose="020B0609020204030204" charset="0"/>
            </a:endParaRPr>
          </a:p>
          <a:p>
            <a:pPr marL="0" indent="0">
              <a:spcBef>
                <a:spcPts val="0"/>
              </a:spcBef>
              <a:buNone/>
            </a:pPr>
            <a:r>
              <a:rPr lang="en-US" sz="1200">
                <a:solidFill>
                  <a:srgbClr val="FF0000"/>
                </a:solidFill>
                <a:latin typeface="Consolas" panose="020B0609020204030204" charset="0"/>
                <a:cs typeface="Consolas" panose="020B0609020204030204" charset="0"/>
              </a:rPr>
              <a:t>False</a:t>
            </a:r>
            <a:endParaRPr lang="en-US" sz="1200">
              <a:solidFill>
                <a:srgbClr val="FF0000"/>
              </a:solidFill>
              <a:latin typeface="Consolas" panose="020B0609020204030204" charset="0"/>
              <a:cs typeface="Consolas" panose="020B0609020204030204" charset="0"/>
            </a:endParaRPr>
          </a:p>
          <a:p>
            <a:pPr marL="0" indent="0">
              <a:spcBef>
                <a:spcPts val="0"/>
              </a:spcBef>
              <a:buNone/>
            </a:pPr>
            <a:r>
              <a:rPr lang="en-US" sz="1200">
                <a:latin typeface="Consolas" panose="020B0609020204030204" charset="0"/>
                <a:cs typeface="Consolas" panose="020B0609020204030204" charset="0"/>
              </a:rPr>
              <a:t>&gt;&gt;&gt; x, y = 300000, 300000</a:t>
            </a:r>
            <a:endParaRPr lang="en-US" sz="1200">
              <a:latin typeface="Consolas" panose="020B0609020204030204" charset="0"/>
              <a:cs typeface="Consolas" panose="020B0609020204030204" charset="0"/>
            </a:endParaRPr>
          </a:p>
          <a:p>
            <a:pPr marL="0" indent="0">
              <a:spcBef>
                <a:spcPts val="0"/>
              </a:spcBef>
              <a:buNone/>
            </a:pPr>
            <a:r>
              <a:rPr lang="en-US" sz="1200">
                <a:latin typeface="Consolas" panose="020B0609020204030204" charset="0"/>
                <a:cs typeface="Consolas" panose="020B0609020204030204" charset="0"/>
              </a:rPr>
              <a:t>&gt;&gt;&gt; id(x) == id(y)</a:t>
            </a:r>
            <a:endParaRPr lang="en-US" sz="1200">
              <a:latin typeface="Consolas" panose="020B0609020204030204" charset="0"/>
              <a:cs typeface="Consolas" panose="020B0609020204030204" charset="0"/>
            </a:endParaRPr>
          </a:p>
          <a:p>
            <a:pPr marL="0" indent="0">
              <a:spcBef>
                <a:spcPts val="0"/>
              </a:spcBef>
              <a:buNone/>
            </a:pPr>
            <a:r>
              <a:rPr lang="en-US" sz="1200">
                <a:solidFill>
                  <a:srgbClr val="00B0F0"/>
                </a:solidFill>
                <a:latin typeface="Consolas" panose="020B0609020204030204" charset="0"/>
                <a:cs typeface="Consolas" panose="020B0609020204030204" charset="0"/>
              </a:rPr>
              <a:t>True</a:t>
            </a:r>
            <a:endParaRPr lang="en-US" sz="1200">
              <a:latin typeface="Consolas" panose="020B0609020204030204" charset="0"/>
              <a:cs typeface="Consolas" panose="020B0609020204030204" charset="0"/>
            </a:endParaRPr>
          </a:p>
          <a:p>
            <a:pPr marL="0" indent="0">
              <a:spcBef>
                <a:spcPts val="0"/>
              </a:spcBef>
              <a:buNone/>
            </a:pPr>
            <a:r>
              <a:rPr lang="en-US" sz="1200">
                <a:solidFill>
                  <a:srgbClr val="FF0000"/>
                </a:solidFill>
                <a:latin typeface="Consolas" panose="020B0609020204030204" charset="0"/>
                <a:cs typeface="Consolas" panose="020B0609020204030204" charset="0"/>
              </a:rPr>
              <a:t>&gt;&gt;&gt; x = [666666, 666666]</a:t>
            </a:r>
            <a:endParaRPr lang="en-US" sz="1200">
              <a:solidFill>
                <a:srgbClr val="FF0000"/>
              </a:solidFill>
              <a:latin typeface="Consolas" panose="020B0609020204030204" charset="0"/>
              <a:cs typeface="Consolas" panose="020B0609020204030204" charset="0"/>
            </a:endParaRPr>
          </a:p>
          <a:p>
            <a:pPr marL="0" indent="0">
              <a:spcBef>
                <a:spcPts val="0"/>
              </a:spcBef>
              <a:buNone/>
            </a:pPr>
            <a:r>
              <a:rPr lang="en-US" sz="1200">
                <a:solidFill>
                  <a:srgbClr val="FF0000"/>
                </a:solidFill>
                <a:latin typeface="Consolas" panose="020B0609020204030204" charset="0"/>
                <a:cs typeface="Consolas" panose="020B0609020204030204" charset="0"/>
              </a:rPr>
              <a:t>&gt;&gt;&gt; y = (666666, 666666)</a:t>
            </a:r>
            <a:endParaRPr lang="en-US" sz="1200">
              <a:solidFill>
                <a:srgbClr val="FF0000"/>
              </a:solidFill>
              <a:latin typeface="Consolas" panose="020B0609020204030204" charset="0"/>
              <a:cs typeface="Consolas" panose="020B0609020204030204" charset="0"/>
            </a:endParaRPr>
          </a:p>
          <a:p>
            <a:pPr marL="0" indent="0">
              <a:spcBef>
                <a:spcPts val="0"/>
              </a:spcBef>
              <a:buNone/>
            </a:pPr>
            <a:r>
              <a:rPr lang="en-US" sz="1200">
                <a:solidFill>
                  <a:srgbClr val="FF0000"/>
                </a:solidFill>
                <a:latin typeface="Consolas" panose="020B0609020204030204" charset="0"/>
                <a:cs typeface="Consolas" panose="020B0609020204030204" charset="0"/>
              </a:rPr>
              <a:t>&gt;&gt;&gt; id(x[0]) == id(x[1])</a:t>
            </a:r>
            <a:endParaRPr lang="en-US" sz="1200">
              <a:solidFill>
                <a:srgbClr val="FF0000"/>
              </a:solidFill>
              <a:latin typeface="Consolas" panose="020B0609020204030204" charset="0"/>
              <a:cs typeface="Consolas" panose="020B0609020204030204" charset="0"/>
            </a:endParaRPr>
          </a:p>
          <a:p>
            <a:pPr marL="0" indent="0">
              <a:spcBef>
                <a:spcPts val="0"/>
              </a:spcBef>
              <a:buNone/>
            </a:pPr>
            <a:r>
              <a:rPr lang="en-US" sz="1200">
                <a:solidFill>
                  <a:srgbClr val="FF0000"/>
                </a:solidFill>
                <a:latin typeface="Consolas" panose="020B0609020204030204" charset="0"/>
                <a:cs typeface="Consolas" panose="020B0609020204030204" charset="0"/>
              </a:rPr>
              <a:t>True</a:t>
            </a:r>
            <a:endParaRPr lang="en-US" sz="1200">
              <a:solidFill>
                <a:srgbClr val="FF0000"/>
              </a:solidFill>
              <a:latin typeface="Consolas" panose="020B0609020204030204" charset="0"/>
              <a:cs typeface="Consolas" panose="020B0609020204030204" charset="0"/>
            </a:endParaRPr>
          </a:p>
          <a:p>
            <a:pPr marL="0" indent="0">
              <a:spcBef>
                <a:spcPts val="0"/>
              </a:spcBef>
              <a:buNone/>
            </a:pPr>
            <a:r>
              <a:rPr lang="en-US" sz="1200">
                <a:latin typeface="Consolas" panose="020B0609020204030204" charset="0"/>
                <a:cs typeface="Consolas" panose="020B0609020204030204" charset="0"/>
              </a:rPr>
              <a:t>&gt;&gt;&gt; id(y[0]) == id(y[1])</a:t>
            </a:r>
            <a:endParaRPr lang="en-US" sz="1200">
              <a:latin typeface="Consolas" panose="020B0609020204030204" charset="0"/>
              <a:cs typeface="Consolas" panose="020B0609020204030204" charset="0"/>
            </a:endParaRPr>
          </a:p>
          <a:p>
            <a:pPr marL="0" indent="0">
              <a:spcBef>
                <a:spcPts val="0"/>
              </a:spcBef>
              <a:buNone/>
            </a:pPr>
            <a:r>
              <a:rPr lang="en-US" sz="1200">
                <a:solidFill>
                  <a:srgbClr val="00B0F0"/>
                </a:solidFill>
                <a:latin typeface="Consolas" panose="020B0609020204030204" charset="0"/>
                <a:cs typeface="Consolas" panose="020B0609020204030204" charset="0"/>
              </a:rPr>
              <a:t>True</a:t>
            </a:r>
            <a:endParaRPr lang="en-US" sz="1200">
              <a:latin typeface="Consolas" panose="020B0609020204030204" charset="0"/>
              <a:cs typeface="Consolas" panose="020B0609020204030204" charset="0"/>
            </a:endParaRPr>
          </a:p>
          <a:p>
            <a:pPr marL="0" indent="0">
              <a:spcBef>
                <a:spcPts val="0"/>
              </a:spcBef>
              <a:buNone/>
            </a:pPr>
            <a:r>
              <a:rPr lang="en-US" sz="1200">
                <a:latin typeface="Consolas" panose="020B0609020204030204" charset="0"/>
                <a:cs typeface="Consolas" panose="020B0609020204030204" charset="0"/>
              </a:rPr>
              <a:t>&gt;&gt;&gt; id(x[0]) == id(y[0])</a:t>
            </a:r>
            <a:endParaRPr lang="en-US" sz="1200">
              <a:latin typeface="Consolas" panose="020B0609020204030204" charset="0"/>
              <a:cs typeface="Consolas" panose="020B0609020204030204" charset="0"/>
            </a:endParaRPr>
          </a:p>
          <a:p>
            <a:pPr marL="0" indent="0">
              <a:spcBef>
                <a:spcPts val="0"/>
              </a:spcBef>
              <a:buNone/>
            </a:pPr>
            <a:r>
              <a:rPr lang="en-US" sz="1200">
                <a:solidFill>
                  <a:srgbClr val="00B0F0"/>
                </a:solidFill>
                <a:latin typeface="Consolas" panose="020B0609020204030204" charset="0"/>
                <a:cs typeface="Consolas" panose="020B0609020204030204" charset="0"/>
              </a:rPr>
              <a:t>False</a:t>
            </a:r>
            <a:endParaRPr lang="en-US" sz="1200">
              <a:solidFill>
                <a:srgbClr val="00B0F0"/>
              </a:solidFill>
              <a:latin typeface="Consolas" panose="020B0609020204030204" charset="0"/>
              <a:cs typeface="Consolas" panose="020B060902020403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a:sym typeface="+mn-ea"/>
              </a:rPr>
              <a:t>1.4.2 Python</a:t>
            </a:r>
            <a:r>
              <a:rPr lang="zh-CN" altLang="en-US" b="1">
                <a:sym typeface="+mn-ea"/>
              </a:rPr>
              <a:t>变量</a:t>
            </a:r>
            <a:endParaRPr lang="en-US"/>
          </a:p>
        </p:txBody>
      </p:sp>
      <p:sp>
        <p:nvSpPr>
          <p:cNvPr id="3" name="Content Placeholder 2"/>
          <p:cNvSpPr>
            <a:spLocks noGrp="1"/>
          </p:cNvSpPr>
          <p:nvPr>
            <p:ph idx="1"/>
          </p:nvPr>
        </p:nvSpPr>
        <p:spPr/>
        <p:txBody>
          <a:bodyPr/>
          <a:lstStyle/>
          <a:p>
            <a:r>
              <a:rPr lang="en-US" sz="1800" dirty="0" err="1"/>
              <a:t>创建程序文件memoryTest.py，编写下面的代码并运行，会发现两次输出结果都为True</a:t>
            </a:r>
            <a:r>
              <a:rPr lang="en-US" sz="1800" dirty="0"/>
              <a:t>。</a:t>
            </a:r>
            <a:endParaRPr lang="en-US" sz="1800" dirty="0"/>
          </a:p>
          <a:p>
            <a:pPr marL="0" indent="0">
              <a:buNone/>
            </a:pPr>
            <a:r>
              <a:rPr lang="en-US" sz="1800" dirty="0"/>
              <a:t>x = 30000000000</a:t>
            </a:r>
            <a:endParaRPr lang="en-US" sz="1800" dirty="0"/>
          </a:p>
          <a:p>
            <a:pPr marL="0" indent="0">
              <a:buNone/>
            </a:pPr>
            <a:r>
              <a:rPr lang="en-US" sz="1800" dirty="0"/>
              <a:t>y = 30000000000</a:t>
            </a:r>
            <a:endParaRPr lang="en-US" sz="1800" dirty="0"/>
          </a:p>
          <a:p>
            <a:pPr marL="0" indent="0">
              <a:buNone/>
            </a:pPr>
            <a:r>
              <a:rPr lang="en-US" sz="1800" dirty="0"/>
              <a:t>print(id(x)==id(y))</a:t>
            </a:r>
            <a:endParaRPr lang="en-US" sz="1800" dirty="0"/>
          </a:p>
          <a:p>
            <a:pPr marL="0" indent="0">
              <a:buNone/>
            </a:pPr>
            <a:r>
              <a:rPr lang="en-US" sz="1800" dirty="0"/>
              <a:t>x = 3.4</a:t>
            </a:r>
            <a:endParaRPr lang="en-US" sz="1800" dirty="0"/>
          </a:p>
          <a:p>
            <a:pPr marL="0" indent="0">
              <a:buNone/>
            </a:pPr>
            <a:r>
              <a:rPr lang="en-US" sz="1800" dirty="0"/>
              <a:t>y = 3.4</a:t>
            </a:r>
            <a:endParaRPr lang="en-US" sz="1800" dirty="0"/>
          </a:p>
          <a:p>
            <a:pPr marL="0" indent="0">
              <a:buNone/>
            </a:pPr>
            <a:r>
              <a:rPr lang="en-US" sz="1800" dirty="0"/>
              <a:t>print(id(x)==id(y))</a:t>
            </a:r>
            <a:endParaRPr lang="en-US" sz="1800" dirty="0"/>
          </a:p>
          <a:p>
            <a:r>
              <a:rPr lang="en-US" sz="1800" dirty="0"/>
              <a:t>Python不会对实数进行缓存，</a:t>
            </a:r>
            <a:r>
              <a:rPr lang="en-US" sz="1800" dirty="0">
                <a:solidFill>
                  <a:srgbClr val="FF0000"/>
                </a:solidFill>
              </a:rPr>
              <a:t>交互模式下同值不同名的变量不共用同一个内存空间，同一个程序中的同值不同名变量会共用同一个内存空间</a:t>
            </a:r>
            <a:r>
              <a:rPr lang="en-US" sz="1800" dirty="0"/>
              <a:t>。</a:t>
            </a:r>
            <a:endParaRPr lang="en-US" sz="1800"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1" name="标题 2969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a:latin typeface="+mj-lt"/>
                <a:ea typeface="+mj-ea"/>
                <a:cs typeface="+mj-cs"/>
              </a:rPr>
              <a:t>1.4.2 Python</a:t>
            </a:r>
            <a:r>
              <a:rPr lang="zh-CN" altLang="en-US" b="1" kern="1200" baseline="0">
                <a:latin typeface="+mj-lt"/>
                <a:ea typeface="+mj-ea"/>
                <a:cs typeface="+mj-cs"/>
              </a:rPr>
              <a:t>变量</a:t>
            </a:r>
            <a:endParaRPr lang="zh-CN" altLang="en-US" b="1" kern="1200" baseline="0">
              <a:latin typeface="+mj-lt"/>
              <a:ea typeface="+mj-ea"/>
              <a:cs typeface="+mj-cs"/>
            </a:endParaRPr>
          </a:p>
        </p:txBody>
      </p:sp>
      <p:sp>
        <p:nvSpPr>
          <p:cNvPr id="30722" name="文本占位符 29698"/>
          <p:cNvSpPr>
            <a:spLocks noGrp="1"/>
          </p:cNvSpPr>
          <p:nvPr>
            <p:ph idx="1"/>
          </p:nvPr>
        </p:nvSpPr>
        <p:spPr/>
        <p:txBody>
          <a:bodyPr anchor="t"/>
          <a:lstStyle/>
          <a:p>
            <a:pPr defTabSz="914400">
              <a:lnSpc>
                <a:spcPct val="150000"/>
              </a:lnSpc>
              <a:spcBef>
                <a:spcPts val="600"/>
              </a:spcBef>
              <a:spcAft>
                <a:spcPts val="600"/>
              </a:spcAft>
              <a:buSzPct val="90000"/>
              <a:buFont typeface="Wingdings" panose="05000000000000000000" charset="0"/>
              <a:buChar char="v"/>
            </a:pPr>
            <a:r>
              <a:rPr lang="en-US" altLang="zh-CN" sz="1800">
                <a:latin typeface="宋体" panose="02010600030101010101" pitchFamily="2" charset="-122"/>
              </a:rPr>
              <a:t>赋值语句的执行过程是：首先把等号右侧表达式的值计算出来，然后在内存中寻找一个位置把值存放进去，最后创建变量并指向这个内存地址。</a:t>
            </a:r>
            <a:r>
              <a:rPr lang="en-US" altLang="zh-CN" sz="1800">
                <a:solidFill>
                  <a:srgbClr val="FF0000"/>
                </a:solidFill>
                <a:latin typeface="宋体" panose="02010600030101010101" pitchFamily="2" charset="-122"/>
              </a:rPr>
              <a:t>Python中的变量并不直接存储值，而是存储了值的内存地址或者引用</a:t>
            </a:r>
            <a:r>
              <a:rPr lang="en-US" altLang="zh-CN" sz="1800">
                <a:latin typeface="宋体" panose="02010600030101010101" pitchFamily="2" charset="-122"/>
              </a:rPr>
              <a:t>，这也是变量类型随时可以改变的原因。</a:t>
            </a:r>
            <a:endParaRPr lang="en-US" altLang="zh-CN" sz="1800">
              <a:latin typeface="宋体" panose="02010600030101010101" pitchFamily="2" charset="-122"/>
            </a:endParaRPr>
          </a:p>
          <a:p>
            <a:pPr defTabSz="914400">
              <a:lnSpc>
                <a:spcPct val="150000"/>
              </a:lnSpc>
              <a:spcBef>
                <a:spcPts val="600"/>
              </a:spcBef>
              <a:spcAft>
                <a:spcPts val="600"/>
              </a:spcAft>
              <a:buSzPct val="90000"/>
              <a:buFont typeface="Wingdings" panose="05000000000000000000" charset="0"/>
              <a:buChar char="v"/>
            </a:pPr>
            <a:r>
              <a:rPr sz="1800">
                <a:latin typeface="宋体" panose="02010600030101010101" pitchFamily="2" charset="-122"/>
              </a:rPr>
              <a:t>Python具有</a:t>
            </a:r>
            <a:r>
              <a:rPr sz="1800">
                <a:solidFill>
                  <a:srgbClr val="FF0000"/>
                </a:solidFill>
                <a:latin typeface="宋体" panose="02010600030101010101" pitchFamily="2" charset="-122"/>
              </a:rPr>
              <a:t>自动管理内存</a:t>
            </a:r>
            <a:r>
              <a:rPr sz="1800">
                <a:latin typeface="宋体" panose="02010600030101010101" pitchFamily="2" charset="-122"/>
              </a:rPr>
              <a:t>的功能，会跟踪所有的值，并自动删除不再使用或者引用次数为0的值。如果确定某个变量不再使用，可以使用del命令显式删除该变量，值的引用次数减1，当某个值的引用次数变为0时，将会被Python的垃圾回收机制自动删除并释放内存空间。</a:t>
            </a:r>
            <a:endParaRPr sz="1800">
              <a:latin typeface="宋体" panose="02010600030101010101" pitchFamily="2"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3072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b="1" kern="1200" baseline="0">
                <a:latin typeface="+mj-lt"/>
                <a:ea typeface="+mj-ea"/>
                <a:cs typeface="+mj-cs"/>
              </a:rPr>
              <a:t>1.4.2 Python</a:t>
            </a:r>
            <a:r>
              <a:rPr lang="zh-CN" altLang="en-US" b="1" kern="1200" baseline="0">
                <a:latin typeface="+mj-lt"/>
                <a:ea typeface="+mj-ea"/>
                <a:cs typeface="+mj-cs"/>
              </a:rPr>
              <a:t>变量</a:t>
            </a:r>
            <a:endParaRPr lang="zh-CN" altLang="en-US" b="1" kern="1200" baseline="0">
              <a:latin typeface="+mj-lt"/>
              <a:ea typeface="+mj-ea"/>
              <a:cs typeface="+mj-cs"/>
            </a:endParaRPr>
          </a:p>
        </p:txBody>
      </p:sp>
      <p:sp>
        <p:nvSpPr>
          <p:cNvPr id="31746" name="文本占位符 30722"/>
          <p:cNvSpPr>
            <a:spLocks noGrp="1"/>
          </p:cNvSpPr>
          <p:nvPr>
            <p:ph idx="1"/>
          </p:nvPr>
        </p:nvSpPr>
        <p:spPr>
          <a:xfrm>
            <a:off x="457200" y="1200150"/>
            <a:ext cx="8541385" cy="3395345"/>
          </a:xfrm>
        </p:spPr>
        <p:txBody>
          <a:bodyPr anchor="t"/>
          <a:lstStyle/>
          <a:p>
            <a:pPr defTabSz="914400">
              <a:lnSpc>
                <a:spcPct val="80000"/>
              </a:lnSpc>
              <a:buSzPct val="90000"/>
              <a:buFont typeface="Wingdings" panose="05000000000000000000" charset="0"/>
              <a:buChar char="§"/>
            </a:pPr>
            <a:r>
              <a:rPr lang="zh-CN" altLang="en-US" sz="1800" dirty="0">
                <a:latin typeface="宋体" panose="02010600030101010101" pitchFamily="2" charset="-122"/>
              </a:rPr>
              <a:t>在定义变量名的时候，需要注意以下问题：</a:t>
            </a:r>
            <a:endParaRPr lang="zh-CN" altLang="en-US" sz="1800" dirty="0">
              <a:latin typeface="宋体" panose="02010600030101010101" pitchFamily="2" charset="-122"/>
            </a:endParaRPr>
          </a:p>
          <a:p>
            <a:pPr defTabSz="914400">
              <a:spcBef>
                <a:spcPts val="1200"/>
              </a:spcBef>
              <a:spcAft>
                <a:spcPts val="600"/>
              </a:spcAft>
              <a:buSzPct val="90000"/>
              <a:buFont typeface="Wingdings" panose="05000000000000000000" charset="0"/>
              <a:buChar char="ü"/>
            </a:pPr>
            <a:r>
              <a:rPr lang="zh-CN" altLang="en-US" sz="1600" dirty="0">
                <a:latin typeface="宋体" panose="02010600030101010101" pitchFamily="2" charset="-122"/>
              </a:rPr>
              <a:t>变量名</a:t>
            </a:r>
            <a:r>
              <a:rPr lang="zh-CN" altLang="en-US" sz="1600" b="1" dirty="0">
                <a:solidFill>
                  <a:srgbClr val="FF0000"/>
                </a:solidFill>
                <a:latin typeface="宋体" panose="02010600030101010101" pitchFamily="2" charset="-122"/>
              </a:rPr>
              <a:t>必须</a:t>
            </a:r>
            <a:r>
              <a:rPr lang="zh-CN" altLang="en-US" sz="1600" dirty="0">
                <a:latin typeface="宋体" panose="02010600030101010101" pitchFamily="2" charset="-122"/>
              </a:rPr>
              <a:t>以字母、汉字或下划线开头，但以下划线开头的变量在</a:t>
            </a:r>
            <a:r>
              <a:rPr lang="en-US" altLang="zh-CN" sz="1600" dirty="0">
                <a:latin typeface="宋体" panose="02010600030101010101" pitchFamily="2" charset="-122"/>
              </a:rPr>
              <a:t>Python</a:t>
            </a:r>
            <a:r>
              <a:rPr lang="zh-CN" altLang="en-US" sz="1600" dirty="0">
                <a:latin typeface="宋体" panose="02010600030101010101" pitchFamily="2" charset="-122"/>
              </a:rPr>
              <a:t>中有特殊含义；</a:t>
            </a:r>
            <a:endParaRPr lang="zh-CN" altLang="en-US" sz="1600" dirty="0">
              <a:latin typeface="宋体" panose="02010600030101010101" pitchFamily="2" charset="-122"/>
            </a:endParaRPr>
          </a:p>
          <a:p>
            <a:pPr defTabSz="914400">
              <a:spcBef>
                <a:spcPts val="1200"/>
              </a:spcBef>
              <a:spcAft>
                <a:spcPts val="600"/>
              </a:spcAft>
              <a:buSzPct val="90000"/>
              <a:buFont typeface="Wingdings" panose="05000000000000000000" charset="0"/>
              <a:buChar char="ü"/>
            </a:pPr>
            <a:r>
              <a:rPr lang="zh-CN" altLang="en-US" sz="1600" dirty="0">
                <a:latin typeface="宋体" panose="02010600030101010101" pitchFamily="2" charset="-122"/>
              </a:rPr>
              <a:t>变量名中</a:t>
            </a:r>
            <a:r>
              <a:rPr lang="zh-CN" altLang="en-US" sz="1600" b="1" dirty="0">
                <a:solidFill>
                  <a:srgbClr val="FF0000"/>
                </a:solidFill>
                <a:latin typeface="宋体" panose="02010600030101010101" pitchFamily="2" charset="-122"/>
              </a:rPr>
              <a:t>不能</a:t>
            </a:r>
            <a:r>
              <a:rPr lang="zh-CN" altLang="en-US" sz="1600" dirty="0">
                <a:latin typeface="宋体" panose="02010600030101010101" pitchFamily="2" charset="-122"/>
              </a:rPr>
              <a:t>有空格以及标点符号（括号、引号、逗号、斜线、反斜线、冒号、句号、问号等等）；</a:t>
            </a:r>
            <a:endParaRPr lang="zh-CN" altLang="en-US" sz="1600" dirty="0">
              <a:latin typeface="宋体" panose="02010600030101010101" pitchFamily="2" charset="-122"/>
            </a:endParaRPr>
          </a:p>
          <a:p>
            <a:pPr defTabSz="914400">
              <a:spcBef>
                <a:spcPts val="1200"/>
              </a:spcBef>
              <a:spcAft>
                <a:spcPts val="600"/>
              </a:spcAft>
              <a:buSzPct val="90000"/>
              <a:buFont typeface="Wingdings" panose="05000000000000000000" charset="0"/>
              <a:buChar char="ü"/>
            </a:pPr>
            <a:r>
              <a:rPr lang="zh-CN" altLang="en-US" sz="1600" b="1" dirty="0">
                <a:solidFill>
                  <a:srgbClr val="FF0000"/>
                </a:solidFill>
                <a:latin typeface="宋体" panose="02010600030101010101" pitchFamily="2" charset="-122"/>
              </a:rPr>
              <a:t>不能</a:t>
            </a:r>
            <a:r>
              <a:rPr lang="zh-CN" altLang="en-US" sz="1600" dirty="0">
                <a:latin typeface="宋体" panose="02010600030101010101" pitchFamily="2" charset="-122"/>
              </a:rPr>
              <a:t>使用关键字作变量名，可以导入</a:t>
            </a:r>
            <a:r>
              <a:rPr lang="en-US" altLang="zh-CN" sz="1600" dirty="0">
                <a:latin typeface="宋体" panose="02010600030101010101" pitchFamily="2" charset="-122"/>
              </a:rPr>
              <a:t>keyword</a:t>
            </a:r>
            <a:r>
              <a:rPr lang="zh-CN" altLang="en-US" sz="1600" dirty="0">
                <a:latin typeface="宋体" panose="02010600030101010101" pitchFamily="2" charset="-122"/>
              </a:rPr>
              <a:t>模块后使用</a:t>
            </a:r>
            <a:r>
              <a:rPr lang="en-US" altLang="zh-CN" sz="1600" dirty="0">
                <a:latin typeface="宋体" panose="02010600030101010101" pitchFamily="2" charset="-122"/>
              </a:rPr>
              <a:t>print(</a:t>
            </a:r>
            <a:r>
              <a:rPr lang="en-US" altLang="zh-CN" sz="1600" dirty="0" err="1">
                <a:latin typeface="宋体" panose="02010600030101010101" pitchFamily="2" charset="-122"/>
              </a:rPr>
              <a:t>keyword.kwlist</a:t>
            </a:r>
            <a:r>
              <a:rPr lang="en-US" altLang="zh-CN" sz="1600" dirty="0">
                <a:latin typeface="宋体" panose="02010600030101010101" pitchFamily="2" charset="-122"/>
              </a:rPr>
              <a:t>)</a:t>
            </a:r>
            <a:r>
              <a:rPr lang="zh-CN" altLang="en-US" sz="1600" dirty="0">
                <a:latin typeface="宋体" panose="02010600030101010101" pitchFamily="2" charset="-122"/>
              </a:rPr>
              <a:t>查看所有</a:t>
            </a:r>
            <a:r>
              <a:rPr lang="en-US" altLang="zh-CN" sz="1600" dirty="0">
                <a:latin typeface="宋体" panose="02010600030101010101" pitchFamily="2" charset="-122"/>
              </a:rPr>
              <a:t>Python</a:t>
            </a:r>
            <a:r>
              <a:rPr lang="zh-CN" altLang="en-US" sz="1600" dirty="0">
                <a:latin typeface="宋体" panose="02010600030101010101" pitchFamily="2" charset="-122"/>
              </a:rPr>
              <a:t>关键字；</a:t>
            </a:r>
            <a:endParaRPr lang="en-US" altLang="zh-CN" sz="1600" dirty="0">
              <a:latin typeface="宋体" panose="02010600030101010101" pitchFamily="2" charset="-122"/>
            </a:endParaRPr>
          </a:p>
          <a:p>
            <a:pPr defTabSz="914400">
              <a:spcBef>
                <a:spcPts val="1200"/>
              </a:spcBef>
              <a:spcAft>
                <a:spcPts val="600"/>
              </a:spcAft>
              <a:buSzPct val="90000"/>
              <a:buFont typeface="Wingdings" panose="05000000000000000000" charset="0"/>
              <a:buChar char="ü"/>
            </a:pPr>
            <a:r>
              <a:rPr lang="zh-CN" altLang="en-US" sz="1600" b="1" dirty="0">
                <a:solidFill>
                  <a:srgbClr val="FF0000"/>
                </a:solidFill>
                <a:latin typeface="宋体" panose="02010600030101010101" pitchFamily="2" charset="-122"/>
              </a:rPr>
              <a:t>不建议</a:t>
            </a:r>
            <a:r>
              <a:rPr lang="zh-CN" altLang="en-US" sz="1600" dirty="0">
                <a:latin typeface="宋体" panose="02010600030101010101" pitchFamily="2" charset="-122"/>
              </a:rPr>
              <a:t>使用系统内置的模块名、类型名或函数名以及已导入的模块名及其成员名作变量名，这将会改变其类型和含义，可以通过</a:t>
            </a:r>
            <a:r>
              <a:rPr lang="en-US" altLang="zh-CN" sz="1600" dirty="0" err="1">
                <a:latin typeface="宋体" panose="02010600030101010101" pitchFamily="2" charset="-122"/>
              </a:rPr>
              <a:t>dir</a:t>
            </a:r>
            <a:r>
              <a:rPr lang="en-US" altLang="zh-CN" sz="1600" dirty="0">
                <a:latin typeface="宋体" panose="02010600030101010101" pitchFamily="2" charset="-122"/>
              </a:rPr>
              <a:t>(__</a:t>
            </a:r>
            <a:r>
              <a:rPr lang="en-US" altLang="zh-CN" sz="1600" dirty="0" err="1">
                <a:latin typeface="宋体" panose="02010600030101010101" pitchFamily="2" charset="-122"/>
              </a:rPr>
              <a:t>builtins</a:t>
            </a:r>
            <a:r>
              <a:rPr lang="en-US" altLang="zh-CN" sz="1600" dirty="0">
                <a:latin typeface="宋体" panose="02010600030101010101" pitchFamily="2" charset="-122"/>
              </a:rPr>
              <a:t>__)</a:t>
            </a:r>
            <a:r>
              <a:rPr lang="zh-CN" altLang="en-US" sz="1600" dirty="0">
                <a:latin typeface="宋体" panose="02010600030101010101" pitchFamily="2" charset="-122"/>
              </a:rPr>
              <a:t>查看所有内置模块、类型和函数；</a:t>
            </a:r>
            <a:endParaRPr lang="zh-CN" altLang="en-US" sz="1600" dirty="0">
              <a:latin typeface="宋体" panose="02010600030101010101" pitchFamily="2" charset="-122"/>
            </a:endParaRPr>
          </a:p>
          <a:p>
            <a:pPr defTabSz="914400">
              <a:spcBef>
                <a:spcPts val="1200"/>
              </a:spcBef>
              <a:spcAft>
                <a:spcPts val="600"/>
              </a:spcAft>
              <a:buSzPct val="90000"/>
              <a:buFont typeface="Wingdings" panose="05000000000000000000" charset="0"/>
              <a:buChar char="ü"/>
            </a:pPr>
            <a:r>
              <a:rPr lang="zh-CN" altLang="en-US" sz="1600" dirty="0">
                <a:latin typeface="宋体" panose="02010600030101010101" pitchFamily="2" charset="-122"/>
              </a:rPr>
              <a:t>变量名对英文字母的</a:t>
            </a:r>
            <a:r>
              <a:rPr lang="zh-CN" altLang="en-US" sz="1600" b="1" dirty="0">
                <a:solidFill>
                  <a:srgbClr val="FF0000"/>
                </a:solidFill>
                <a:latin typeface="宋体" panose="02010600030101010101" pitchFamily="2" charset="-122"/>
              </a:rPr>
              <a:t>大小写敏感</a:t>
            </a:r>
            <a:r>
              <a:rPr lang="zh-CN" altLang="en-US" sz="1600" dirty="0">
                <a:latin typeface="宋体" panose="02010600030101010101" pitchFamily="2" charset="-122"/>
              </a:rPr>
              <a:t>，例如</a:t>
            </a:r>
            <a:r>
              <a:rPr lang="en-US" altLang="zh-CN" sz="1600" dirty="0">
                <a:latin typeface="宋体" panose="02010600030101010101" pitchFamily="2" charset="-122"/>
              </a:rPr>
              <a:t>student</a:t>
            </a:r>
            <a:r>
              <a:rPr lang="zh-CN" altLang="en-US" sz="1600" dirty="0">
                <a:latin typeface="宋体" panose="02010600030101010101" pitchFamily="2" charset="-122"/>
              </a:rPr>
              <a:t>和</a:t>
            </a:r>
            <a:r>
              <a:rPr lang="en-US" altLang="zh-CN" sz="1600" dirty="0">
                <a:latin typeface="宋体" panose="02010600030101010101" pitchFamily="2" charset="-122"/>
              </a:rPr>
              <a:t>Student</a:t>
            </a:r>
            <a:r>
              <a:rPr lang="zh-CN" altLang="en-US" sz="1600" dirty="0">
                <a:latin typeface="宋体" panose="02010600030101010101" pitchFamily="2" charset="-122"/>
              </a:rPr>
              <a:t>是不同的变量。</a:t>
            </a:r>
            <a:endParaRPr lang="zh-CN" altLang="en-US" sz="1600" dirty="0">
              <a:latin typeface="宋体" panose="0201060003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31745"/>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.3  </a:t>
            </a:r>
            <a:r>
              <a:rPr lang="zh-CN" altLang="en-US" kern="1200" baseline="0" dirty="0">
                <a:solidFill>
                  <a:schemeClr val="tx1"/>
                </a:solidFill>
                <a:latin typeface="+mj-lt"/>
                <a:ea typeface="+mj-ea"/>
                <a:cs typeface="+mj-cs"/>
              </a:rPr>
              <a:t>数字</a:t>
            </a:r>
            <a:endParaRPr lang="zh-CN" altLang="en-US" kern="1200" baseline="0" dirty="0">
              <a:solidFill>
                <a:schemeClr val="tx1"/>
              </a:solidFill>
              <a:latin typeface="+mj-lt"/>
              <a:ea typeface="+mj-ea"/>
              <a:cs typeface="+mj-cs"/>
            </a:endParaRPr>
          </a:p>
        </p:txBody>
      </p:sp>
      <p:sp>
        <p:nvSpPr>
          <p:cNvPr id="46082" name="文本占位符 31746"/>
          <p:cNvSpPr>
            <a:spLocks noGrp="1"/>
          </p:cNvSpPr>
          <p:nvPr>
            <p:ph idx="1"/>
          </p:nvPr>
        </p:nvSpPr>
        <p:spPr/>
        <p:txBody>
          <a:bodyPr anchor="t"/>
          <a:lstStyle/>
          <a:p>
            <a:pPr defTabSz="914400" fontAlgn="base">
              <a:buSzPct val="90000"/>
              <a:buFont typeface="Wingdings" panose="05000000000000000000" charset="0"/>
              <a:buChar char="v"/>
            </a:pPr>
            <a:r>
              <a:rPr lang="zh-CN" altLang="en-US" sz="1800" strike="noStrike" noProof="1"/>
              <a:t>可以表示任意大小的数值。</a:t>
            </a:r>
            <a:endParaRPr lang="zh-CN" altLang="en-US" sz="1800" strike="noStrike" noProof="1"/>
          </a:p>
          <a:p>
            <a:pPr defTabSz="914400" fontAlgn="base">
              <a:lnSpc>
                <a:spcPct val="90000"/>
              </a:lnSpc>
              <a:buSzPct val="90000"/>
              <a:buFont typeface="Wingdings" panose="05000000000000000000" pitchFamily="2" charset="2"/>
              <a:buNone/>
            </a:pPr>
            <a:r>
              <a:rPr lang="pt-BR" altLang="en-US" sz="1600" strike="noStrike" noProof="1">
                <a:latin typeface="Consolas" panose="020B0609020204030204" charset="0"/>
              </a:rPr>
              <a:t>&gt;&gt;&gt; a=99999999999999999999999999999999</a:t>
            </a:r>
            <a:endParaRPr lang="pt-BR" altLang="en-US" sz="1600" strike="noStrike" noProof="1">
              <a:latin typeface="Consolas" panose="020B0609020204030204" charset="0"/>
            </a:endParaRPr>
          </a:p>
          <a:p>
            <a:pPr defTabSz="914400" fontAlgn="base">
              <a:lnSpc>
                <a:spcPct val="90000"/>
              </a:lnSpc>
              <a:buSzPct val="90000"/>
              <a:buFont typeface="Wingdings" panose="05000000000000000000" pitchFamily="2" charset="2"/>
              <a:buNone/>
            </a:pPr>
            <a:r>
              <a:rPr lang="pt-BR" altLang="en-US" sz="1600" strike="noStrike" noProof="1">
                <a:latin typeface="Consolas" panose="020B0609020204030204" charset="0"/>
              </a:rPr>
              <a:t>&gt;&gt;&gt; a*a</a:t>
            </a:r>
            <a:endParaRPr lang="pt-BR" altLang="en-US" sz="1600" strike="noStrike" noProof="1">
              <a:latin typeface="Consolas" panose="020B0609020204030204" charset="0"/>
            </a:endParaRPr>
          </a:p>
          <a:p>
            <a:pPr marL="0" indent="0" defTabSz="914400" fontAlgn="base">
              <a:lnSpc>
                <a:spcPct val="90000"/>
              </a:lnSpc>
              <a:buSzPct val="90000"/>
              <a:buFont typeface="Wingdings" panose="05000000000000000000" pitchFamily="2" charset="2"/>
              <a:buNone/>
            </a:pPr>
            <a:r>
              <a:rPr lang="pt-BR" altLang="en-US" sz="1600" strike="noStrike" noProof="1">
                <a:solidFill>
                  <a:srgbClr val="00B0F0"/>
                </a:solidFill>
                <a:latin typeface="Consolas" panose="020B0609020204030204" charset="0"/>
              </a:rPr>
              <a:t>9999999999999999999999999999999800000000000000000000000000000001</a:t>
            </a:r>
            <a:endParaRPr lang="pt-BR" altLang="en-US" sz="1600" strike="noStrike" noProof="1">
              <a:solidFill>
                <a:srgbClr val="00B0F0"/>
              </a:solidFill>
              <a:latin typeface="Consolas" panose="020B0609020204030204" charset="0"/>
            </a:endParaRPr>
          </a:p>
          <a:p>
            <a:pPr defTabSz="914400" fontAlgn="base">
              <a:lnSpc>
                <a:spcPct val="90000"/>
              </a:lnSpc>
              <a:buSzPct val="90000"/>
              <a:buFont typeface="Wingdings" panose="05000000000000000000" pitchFamily="2" charset="2"/>
              <a:buNone/>
            </a:pPr>
            <a:r>
              <a:rPr lang="pt-BR" altLang="en-US" sz="1600" strike="noStrike" noProof="1">
                <a:latin typeface="Consolas" panose="020B0609020204030204" charset="0"/>
              </a:rPr>
              <a:t>&gt;&gt;&gt; a**3</a:t>
            </a:r>
            <a:endParaRPr lang="pt-BR" altLang="en-US" sz="1600" strike="noStrike" noProof="1">
              <a:latin typeface="Consolas" panose="020B0609020204030204" charset="0"/>
            </a:endParaRPr>
          </a:p>
          <a:p>
            <a:pPr marL="0" indent="0" defTabSz="914400" fontAlgn="base">
              <a:lnSpc>
                <a:spcPct val="90000"/>
              </a:lnSpc>
              <a:buSzPct val="90000"/>
              <a:buFont typeface="Wingdings" panose="05000000000000000000" pitchFamily="2" charset="2"/>
              <a:buNone/>
            </a:pPr>
            <a:r>
              <a:rPr lang="pt-BR" altLang="en-US" sz="1600" strike="noStrike" noProof="1">
                <a:solidFill>
                  <a:srgbClr val="00B0F0"/>
                </a:solidFill>
                <a:latin typeface="Consolas" panose="020B0609020204030204" charset="0"/>
              </a:rPr>
              <a:t>999999999999999999999999999999970000000000000000000000000000000299999999999999999999999999999999</a:t>
            </a:r>
            <a:endParaRPr lang="pt-BR" altLang="en-US" sz="1350" strike="noStrike" noProof="1">
              <a:solidFill>
                <a:srgbClr val="00B0F0"/>
              </a:solidFill>
              <a:latin typeface="Consolas" panose="020B0609020204030204" charset="0"/>
            </a:endParaRPr>
          </a:p>
          <a:p>
            <a:pPr defTabSz="914400" fontAlgn="base">
              <a:lnSpc>
                <a:spcPct val="90000"/>
              </a:lnSpc>
              <a:buSzPct val="90000"/>
              <a:buFont typeface="Wingdings" panose="05000000000000000000" pitchFamily="2" charset="2"/>
              <a:buNone/>
            </a:pPr>
            <a:endParaRPr lang="pt-BR" altLang="en-US" sz="1350" strike="noStrike" noProof="1">
              <a:solidFill>
                <a:srgbClr val="00B0F0"/>
              </a:solidFill>
              <a:latin typeface="Consolas" panose="020B060902020403020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32769"/>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.3  </a:t>
            </a:r>
            <a:r>
              <a:rPr lang="zh-CN" altLang="en-US" kern="1200" baseline="0" dirty="0">
                <a:solidFill>
                  <a:schemeClr val="tx1"/>
                </a:solidFill>
                <a:latin typeface="+mj-lt"/>
                <a:ea typeface="+mj-ea"/>
                <a:cs typeface="+mj-cs"/>
              </a:rPr>
              <a:t>数字</a:t>
            </a:r>
            <a:endParaRPr lang="zh-CN" altLang="en-US" kern="1200" baseline="0" dirty="0">
              <a:solidFill>
                <a:schemeClr val="tx1"/>
              </a:solidFill>
              <a:latin typeface="+mj-lt"/>
              <a:ea typeface="+mj-ea"/>
              <a:cs typeface="+mj-cs"/>
            </a:endParaRPr>
          </a:p>
        </p:txBody>
      </p:sp>
      <p:sp>
        <p:nvSpPr>
          <p:cNvPr id="33794" name="文本占位符 32770"/>
          <p:cNvSpPr>
            <a:spLocks noGrp="1"/>
          </p:cNvSpPr>
          <p:nvPr>
            <p:ph idx="1"/>
          </p:nvPr>
        </p:nvSpPr>
        <p:spPr/>
        <p:txBody>
          <a:bodyPr anchor="t"/>
          <a:lstStyle/>
          <a:p>
            <a:pPr defTabSz="914400">
              <a:lnSpc>
                <a:spcPct val="90000"/>
              </a:lnSpc>
              <a:buSzPct val="90000"/>
              <a:buFont typeface="Wingdings" panose="05000000000000000000" charset="0"/>
              <a:buChar char="v"/>
            </a:pPr>
            <a:r>
              <a:rPr lang="en-US" altLang="zh-CN" sz="1800" dirty="0">
                <a:latin typeface="Times New Roman" panose="02020603050405020304" pitchFamily="18" charset="0"/>
              </a:rPr>
              <a:t>Python</a:t>
            </a:r>
            <a:r>
              <a:rPr lang="zh-CN" altLang="en-US" sz="1800" dirty="0">
                <a:latin typeface="Times New Roman" panose="02020603050405020304" pitchFamily="18" charset="0"/>
              </a:rPr>
              <a:t>中的整数类型可以分为：</a:t>
            </a:r>
            <a:endParaRPr lang="zh-CN" altLang="en-US" sz="1800" dirty="0">
              <a:latin typeface="Times New Roman" panose="02020603050405020304" pitchFamily="18" charset="0"/>
            </a:endParaRPr>
          </a:p>
          <a:p>
            <a:pPr defTabSz="914400">
              <a:spcBef>
                <a:spcPts val="1200"/>
              </a:spcBef>
              <a:spcAft>
                <a:spcPts val="600"/>
              </a:spcAft>
              <a:buSzPct val="90000"/>
              <a:buFont typeface="Wingdings" panose="05000000000000000000" charset="0"/>
              <a:buChar char="Ø"/>
            </a:pPr>
            <a:r>
              <a:rPr lang="zh-CN" altLang="en-US" sz="1400" b="1" dirty="0">
                <a:solidFill>
                  <a:srgbClr val="FF0000"/>
                </a:solidFill>
                <a:latin typeface="Times New Roman" panose="02020603050405020304" pitchFamily="18" charset="0"/>
              </a:rPr>
              <a:t>十进制整数</a:t>
            </a:r>
            <a:r>
              <a:rPr lang="zh-CN" altLang="en-US" sz="1400" dirty="0">
                <a:latin typeface="Times New Roman" panose="02020603050405020304" pitchFamily="18" charset="0"/>
              </a:rPr>
              <a:t>如，</a:t>
            </a:r>
            <a:r>
              <a:rPr lang="en-US" altLang="zh-CN" sz="1400" dirty="0">
                <a:latin typeface="Times New Roman" panose="02020603050405020304" pitchFamily="18" charset="0"/>
              </a:rPr>
              <a:t>0</a:t>
            </a:r>
            <a:r>
              <a:rPr lang="zh-CN" altLang="en-US" sz="1400" dirty="0">
                <a:latin typeface="Times New Roman" panose="02020603050405020304" pitchFamily="18" charset="0"/>
              </a:rPr>
              <a:t>、</a:t>
            </a:r>
            <a:r>
              <a:rPr lang="en-US" altLang="zh-CN" sz="1400" dirty="0">
                <a:latin typeface="Times New Roman" panose="02020603050405020304" pitchFamily="18" charset="0"/>
              </a:rPr>
              <a:t>-1</a:t>
            </a:r>
            <a:r>
              <a:rPr lang="zh-CN" altLang="en-US" sz="1400" dirty="0">
                <a:latin typeface="Times New Roman" panose="02020603050405020304" pitchFamily="18" charset="0"/>
              </a:rPr>
              <a:t>、</a:t>
            </a:r>
            <a:r>
              <a:rPr lang="en-US" altLang="zh-CN" sz="1400" dirty="0">
                <a:latin typeface="Times New Roman" panose="02020603050405020304" pitchFamily="18" charset="0"/>
              </a:rPr>
              <a:t>9</a:t>
            </a:r>
            <a:r>
              <a:rPr lang="zh-CN" altLang="en-US" sz="1400" dirty="0">
                <a:latin typeface="Times New Roman" panose="02020603050405020304" pitchFamily="18" charset="0"/>
              </a:rPr>
              <a:t>、</a:t>
            </a:r>
            <a:r>
              <a:rPr lang="en-US" altLang="zh-CN" sz="1400" dirty="0">
                <a:latin typeface="Times New Roman" panose="02020603050405020304" pitchFamily="18" charset="0"/>
              </a:rPr>
              <a:t>123</a:t>
            </a:r>
            <a:endParaRPr lang="en-GB" altLang="en-US" sz="1400" dirty="0"/>
          </a:p>
          <a:p>
            <a:pPr defTabSz="914400">
              <a:spcBef>
                <a:spcPts val="1200"/>
              </a:spcBef>
              <a:spcAft>
                <a:spcPts val="600"/>
              </a:spcAft>
              <a:buSzPct val="90000"/>
              <a:buFont typeface="Wingdings" panose="05000000000000000000" charset="0"/>
              <a:buChar char="Ø"/>
            </a:pPr>
            <a:r>
              <a:rPr lang="zh-CN" altLang="en-US" sz="1400" b="1" dirty="0">
                <a:solidFill>
                  <a:srgbClr val="FF0000"/>
                </a:solidFill>
                <a:latin typeface="Times New Roman" panose="02020603050405020304" pitchFamily="18" charset="0"/>
              </a:rPr>
              <a:t>十六进制整数</a:t>
            </a:r>
            <a:r>
              <a:rPr lang="zh-CN" altLang="en-US" sz="1400" dirty="0">
                <a:latin typeface="Times New Roman" panose="02020603050405020304" pitchFamily="18" charset="0"/>
              </a:rPr>
              <a:t>，需要</a:t>
            </a:r>
            <a:r>
              <a:rPr lang="en-US" altLang="zh-CN" sz="1400" dirty="0">
                <a:latin typeface="Times New Roman" panose="02020603050405020304" pitchFamily="18" charset="0"/>
              </a:rPr>
              <a:t>16</a:t>
            </a:r>
            <a:r>
              <a:rPr lang="zh-CN" altLang="en-US" sz="1400" dirty="0">
                <a:latin typeface="Times New Roman" panose="02020603050405020304" pitchFamily="18" charset="0"/>
              </a:rPr>
              <a:t>个数字</a:t>
            </a:r>
            <a:r>
              <a:rPr lang="en-US" altLang="zh-CN" sz="1400" dirty="0">
                <a:latin typeface="Times New Roman" panose="02020603050405020304" pitchFamily="18" charset="0"/>
              </a:rPr>
              <a:t>0</a:t>
            </a:r>
            <a:r>
              <a:rPr lang="zh-CN" altLang="en-US" sz="1400" dirty="0">
                <a:latin typeface="Times New Roman" panose="02020603050405020304" pitchFamily="18" charset="0"/>
              </a:rPr>
              <a:t>、</a:t>
            </a:r>
            <a:r>
              <a:rPr lang="en-US" altLang="zh-CN" sz="1400" dirty="0">
                <a:latin typeface="Times New Roman" panose="02020603050405020304" pitchFamily="18" charset="0"/>
              </a:rPr>
              <a:t>1</a:t>
            </a:r>
            <a:r>
              <a:rPr lang="zh-CN" altLang="en-US" sz="1400" dirty="0">
                <a:latin typeface="Times New Roman" panose="02020603050405020304" pitchFamily="18" charset="0"/>
              </a:rPr>
              <a:t>、</a:t>
            </a:r>
            <a:r>
              <a:rPr lang="en-US" altLang="zh-CN" sz="1400" dirty="0">
                <a:latin typeface="Times New Roman" panose="02020603050405020304" pitchFamily="18" charset="0"/>
              </a:rPr>
              <a:t>2</a:t>
            </a:r>
            <a:r>
              <a:rPr lang="zh-CN" altLang="en-US" sz="1400" dirty="0">
                <a:latin typeface="Times New Roman" panose="02020603050405020304" pitchFamily="18" charset="0"/>
              </a:rPr>
              <a:t>、</a:t>
            </a:r>
            <a:r>
              <a:rPr lang="en-US" altLang="zh-CN" sz="1400" dirty="0">
                <a:latin typeface="Times New Roman" panose="02020603050405020304" pitchFamily="18" charset="0"/>
              </a:rPr>
              <a:t>3</a:t>
            </a:r>
            <a:r>
              <a:rPr lang="zh-CN" altLang="en-US" sz="1400" dirty="0">
                <a:latin typeface="Times New Roman" panose="02020603050405020304" pitchFamily="18" charset="0"/>
              </a:rPr>
              <a:t>、</a:t>
            </a:r>
            <a:r>
              <a:rPr lang="en-US" altLang="zh-CN" sz="1400" dirty="0">
                <a:latin typeface="Times New Roman" panose="02020603050405020304" pitchFamily="18" charset="0"/>
              </a:rPr>
              <a:t>4</a:t>
            </a:r>
            <a:r>
              <a:rPr lang="zh-CN" altLang="en-US" sz="1400" dirty="0">
                <a:latin typeface="Times New Roman" panose="02020603050405020304" pitchFamily="18" charset="0"/>
              </a:rPr>
              <a:t>、</a:t>
            </a:r>
            <a:r>
              <a:rPr lang="en-US" altLang="zh-CN" sz="1400" dirty="0">
                <a:latin typeface="Times New Roman" panose="02020603050405020304" pitchFamily="18" charset="0"/>
              </a:rPr>
              <a:t>5</a:t>
            </a:r>
            <a:r>
              <a:rPr lang="zh-CN" altLang="en-US" sz="1400" dirty="0">
                <a:latin typeface="Times New Roman" panose="02020603050405020304" pitchFamily="18" charset="0"/>
              </a:rPr>
              <a:t>、</a:t>
            </a:r>
            <a:r>
              <a:rPr lang="en-US" altLang="zh-CN" sz="1400" dirty="0">
                <a:latin typeface="Times New Roman" panose="02020603050405020304" pitchFamily="18" charset="0"/>
              </a:rPr>
              <a:t>6</a:t>
            </a:r>
            <a:r>
              <a:rPr lang="zh-CN" altLang="en-US" sz="1400" dirty="0">
                <a:latin typeface="Times New Roman" panose="02020603050405020304" pitchFamily="18" charset="0"/>
              </a:rPr>
              <a:t>、</a:t>
            </a:r>
            <a:r>
              <a:rPr lang="en-US" altLang="zh-CN" sz="1400" dirty="0">
                <a:latin typeface="Times New Roman" panose="02020603050405020304" pitchFamily="18" charset="0"/>
              </a:rPr>
              <a:t>7</a:t>
            </a:r>
            <a:r>
              <a:rPr lang="zh-CN" altLang="en-US" sz="1400" dirty="0">
                <a:latin typeface="Times New Roman" panose="02020603050405020304" pitchFamily="18" charset="0"/>
              </a:rPr>
              <a:t>、</a:t>
            </a:r>
            <a:r>
              <a:rPr lang="en-US" altLang="zh-CN" sz="1400" dirty="0">
                <a:latin typeface="Times New Roman" panose="02020603050405020304" pitchFamily="18" charset="0"/>
              </a:rPr>
              <a:t>8</a:t>
            </a:r>
            <a:r>
              <a:rPr lang="zh-CN" altLang="en-US" sz="1400" dirty="0">
                <a:latin typeface="Times New Roman" panose="02020603050405020304" pitchFamily="18" charset="0"/>
              </a:rPr>
              <a:t>、</a:t>
            </a:r>
            <a:r>
              <a:rPr lang="en-US" altLang="zh-CN" sz="1400" dirty="0">
                <a:latin typeface="Times New Roman" panose="02020603050405020304" pitchFamily="18" charset="0"/>
              </a:rPr>
              <a:t>9</a:t>
            </a:r>
            <a:r>
              <a:rPr lang="zh-CN" altLang="en-US" sz="1400" dirty="0">
                <a:latin typeface="Times New Roman" panose="02020603050405020304" pitchFamily="18" charset="0"/>
              </a:rPr>
              <a:t>、</a:t>
            </a:r>
            <a:r>
              <a:rPr lang="en-US" altLang="zh-CN" sz="1400" dirty="0">
                <a:latin typeface="Times New Roman" panose="02020603050405020304" pitchFamily="18" charset="0"/>
              </a:rPr>
              <a:t>a</a:t>
            </a:r>
            <a:r>
              <a:rPr lang="zh-CN" altLang="en-US" sz="1400" dirty="0">
                <a:latin typeface="Times New Roman" panose="02020603050405020304" pitchFamily="18" charset="0"/>
              </a:rPr>
              <a:t>、</a:t>
            </a:r>
            <a:r>
              <a:rPr lang="en-US" altLang="zh-CN" sz="1400" dirty="0">
                <a:latin typeface="Times New Roman" panose="02020603050405020304" pitchFamily="18" charset="0"/>
              </a:rPr>
              <a:t>b</a:t>
            </a:r>
            <a:r>
              <a:rPr lang="zh-CN" altLang="en-US" sz="1400" dirty="0">
                <a:latin typeface="Times New Roman" panose="02020603050405020304" pitchFamily="18" charset="0"/>
              </a:rPr>
              <a:t>、</a:t>
            </a:r>
            <a:r>
              <a:rPr lang="en-US" altLang="zh-CN" sz="1400" dirty="0">
                <a:latin typeface="Times New Roman" panose="02020603050405020304" pitchFamily="18" charset="0"/>
              </a:rPr>
              <a:t>c</a:t>
            </a:r>
            <a:r>
              <a:rPr lang="zh-CN" altLang="en-US" sz="1400" dirty="0">
                <a:latin typeface="Times New Roman" panose="02020603050405020304" pitchFamily="18" charset="0"/>
              </a:rPr>
              <a:t>、</a:t>
            </a:r>
            <a:r>
              <a:rPr lang="en-US" altLang="zh-CN" sz="1400" dirty="0">
                <a:latin typeface="Times New Roman" panose="02020603050405020304" pitchFamily="18" charset="0"/>
              </a:rPr>
              <a:t>d</a:t>
            </a:r>
            <a:r>
              <a:rPr lang="zh-CN" altLang="en-US" sz="1400" dirty="0">
                <a:latin typeface="Times New Roman" panose="02020603050405020304" pitchFamily="18" charset="0"/>
              </a:rPr>
              <a:t>、</a:t>
            </a:r>
            <a:r>
              <a:rPr lang="en-US" altLang="zh-CN" sz="1400" dirty="0">
                <a:latin typeface="Times New Roman" panose="02020603050405020304" pitchFamily="18" charset="0"/>
              </a:rPr>
              <a:t>e</a:t>
            </a:r>
            <a:r>
              <a:rPr lang="zh-CN" altLang="en-US" sz="1400" dirty="0">
                <a:latin typeface="Times New Roman" panose="02020603050405020304" pitchFamily="18" charset="0"/>
              </a:rPr>
              <a:t>、</a:t>
            </a:r>
            <a:r>
              <a:rPr lang="en-US" altLang="zh-CN" sz="1400" dirty="0">
                <a:latin typeface="Times New Roman" panose="02020603050405020304" pitchFamily="18" charset="0"/>
              </a:rPr>
              <a:t>f</a:t>
            </a:r>
            <a:r>
              <a:rPr lang="zh-CN" altLang="en-US" sz="1400" dirty="0">
                <a:latin typeface="Times New Roman" panose="02020603050405020304" pitchFamily="18" charset="0"/>
              </a:rPr>
              <a:t>来表示整数，必须以</a:t>
            </a:r>
            <a:r>
              <a:rPr lang="en-US" altLang="zh-CN" sz="1400" dirty="0">
                <a:latin typeface="Times New Roman" panose="02020603050405020304" pitchFamily="18" charset="0"/>
              </a:rPr>
              <a:t>0x</a:t>
            </a:r>
            <a:r>
              <a:rPr lang="zh-CN" altLang="en-US" sz="1400" dirty="0">
                <a:latin typeface="Times New Roman" panose="02020603050405020304" pitchFamily="18" charset="0"/>
              </a:rPr>
              <a:t>开头，如</a:t>
            </a:r>
            <a:r>
              <a:rPr lang="en-US" altLang="zh-CN" sz="1400" dirty="0">
                <a:latin typeface="Times New Roman" panose="02020603050405020304" pitchFamily="18" charset="0"/>
              </a:rPr>
              <a:t>0x10</a:t>
            </a:r>
            <a:r>
              <a:rPr lang="zh-CN" altLang="en-US" sz="1400" dirty="0">
                <a:latin typeface="Times New Roman" panose="02020603050405020304" pitchFamily="18" charset="0"/>
              </a:rPr>
              <a:t>、</a:t>
            </a:r>
            <a:r>
              <a:rPr lang="en-US" altLang="zh-CN" sz="1400" dirty="0">
                <a:latin typeface="Times New Roman" panose="02020603050405020304" pitchFamily="18" charset="0"/>
              </a:rPr>
              <a:t>0xfa</a:t>
            </a:r>
            <a:r>
              <a:rPr lang="zh-CN" altLang="en-US" sz="1400" dirty="0">
                <a:latin typeface="Times New Roman" panose="02020603050405020304" pitchFamily="18" charset="0"/>
              </a:rPr>
              <a:t>、</a:t>
            </a:r>
            <a:r>
              <a:rPr lang="en-US" altLang="zh-CN" sz="1400" dirty="0">
                <a:latin typeface="Times New Roman" panose="02020603050405020304" pitchFamily="18" charset="0"/>
              </a:rPr>
              <a:t>0xabcdef</a:t>
            </a:r>
            <a:endParaRPr lang="en-GB" altLang="en-US" sz="1400" dirty="0"/>
          </a:p>
          <a:p>
            <a:pPr defTabSz="914400">
              <a:spcBef>
                <a:spcPts val="1200"/>
              </a:spcBef>
              <a:spcAft>
                <a:spcPts val="600"/>
              </a:spcAft>
              <a:buSzPct val="90000"/>
              <a:buFont typeface="Wingdings" panose="05000000000000000000" charset="0"/>
              <a:buChar char="Ø"/>
            </a:pPr>
            <a:r>
              <a:rPr lang="zh-CN" altLang="en-US" sz="1400" b="1" dirty="0">
                <a:solidFill>
                  <a:srgbClr val="FF0000"/>
                </a:solidFill>
                <a:latin typeface="Times New Roman" panose="02020603050405020304" pitchFamily="18" charset="0"/>
              </a:rPr>
              <a:t>八进制整数</a:t>
            </a:r>
            <a:r>
              <a:rPr lang="zh-CN" altLang="en-US" sz="1400" dirty="0">
                <a:latin typeface="Times New Roman" panose="02020603050405020304" pitchFamily="18" charset="0"/>
              </a:rPr>
              <a:t>，只需要</a:t>
            </a:r>
            <a:r>
              <a:rPr lang="en-US" altLang="zh-CN" sz="1400" dirty="0">
                <a:latin typeface="Times New Roman" panose="02020603050405020304" pitchFamily="18" charset="0"/>
              </a:rPr>
              <a:t>8</a:t>
            </a:r>
            <a:r>
              <a:rPr lang="zh-CN" altLang="en-US" sz="1400" dirty="0">
                <a:latin typeface="Times New Roman" panose="02020603050405020304" pitchFamily="18" charset="0"/>
              </a:rPr>
              <a:t>个数字</a:t>
            </a:r>
            <a:r>
              <a:rPr lang="en-US" altLang="zh-CN" sz="1400" dirty="0">
                <a:latin typeface="Times New Roman" panose="02020603050405020304" pitchFamily="18" charset="0"/>
              </a:rPr>
              <a:t>0</a:t>
            </a:r>
            <a:r>
              <a:rPr lang="zh-CN" altLang="en-US" sz="1400" dirty="0">
                <a:latin typeface="Times New Roman" panose="02020603050405020304" pitchFamily="18" charset="0"/>
              </a:rPr>
              <a:t>、</a:t>
            </a:r>
            <a:r>
              <a:rPr lang="en-US" altLang="zh-CN" sz="1400" dirty="0">
                <a:latin typeface="Times New Roman" panose="02020603050405020304" pitchFamily="18" charset="0"/>
              </a:rPr>
              <a:t>1</a:t>
            </a:r>
            <a:r>
              <a:rPr lang="zh-CN" altLang="en-US" sz="1400" dirty="0">
                <a:latin typeface="Times New Roman" panose="02020603050405020304" pitchFamily="18" charset="0"/>
              </a:rPr>
              <a:t>、</a:t>
            </a:r>
            <a:r>
              <a:rPr lang="en-US" altLang="zh-CN" sz="1400" dirty="0">
                <a:latin typeface="Times New Roman" panose="02020603050405020304" pitchFamily="18" charset="0"/>
              </a:rPr>
              <a:t>2</a:t>
            </a:r>
            <a:r>
              <a:rPr lang="zh-CN" altLang="en-US" sz="1400" dirty="0">
                <a:latin typeface="Times New Roman" panose="02020603050405020304" pitchFamily="18" charset="0"/>
              </a:rPr>
              <a:t>、</a:t>
            </a:r>
            <a:r>
              <a:rPr lang="en-US" altLang="zh-CN" sz="1400" dirty="0">
                <a:latin typeface="Times New Roman" panose="02020603050405020304" pitchFamily="18" charset="0"/>
              </a:rPr>
              <a:t>3</a:t>
            </a:r>
            <a:r>
              <a:rPr lang="zh-CN" altLang="en-US" sz="1400" dirty="0">
                <a:latin typeface="Times New Roman" panose="02020603050405020304" pitchFamily="18" charset="0"/>
              </a:rPr>
              <a:t>、</a:t>
            </a:r>
            <a:r>
              <a:rPr lang="en-US" altLang="zh-CN" sz="1400" dirty="0">
                <a:latin typeface="Times New Roman" panose="02020603050405020304" pitchFamily="18" charset="0"/>
              </a:rPr>
              <a:t>4</a:t>
            </a:r>
            <a:r>
              <a:rPr lang="zh-CN" altLang="en-US" sz="1400" dirty="0">
                <a:latin typeface="Times New Roman" panose="02020603050405020304" pitchFamily="18" charset="0"/>
              </a:rPr>
              <a:t>、</a:t>
            </a:r>
            <a:r>
              <a:rPr lang="en-US" altLang="zh-CN" sz="1400" dirty="0">
                <a:latin typeface="Times New Roman" panose="02020603050405020304" pitchFamily="18" charset="0"/>
              </a:rPr>
              <a:t>5</a:t>
            </a:r>
            <a:r>
              <a:rPr lang="zh-CN" altLang="en-US" sz="1400" dirty="0">
                <a:latin typeface="Times New Roman" panose="02020603050405020304" pitchFamily="18" charset="0"/>
              </a:rPr>
              <a:t>、</a:t>
            </a:r>
            <a:r>
              <a:rPr lang="en-US" altLang="zh-CN" sz="1400" dirty="0">
                <a:latin typeface="Times New Roman" panose="02020603050405020304" pitchFamily="18" charset="0"/>
              </a:rPr>
              <a:t>6</a:t>
            </a:r>
            <a:r>
              <a:rPr lang="zh-CN" altLang="en-US" sz="1400" dirty="0">
                <a:latin typeface="Times New Roman" panose="02020603050405020304" pitchFamily="18" charset="0"/>
              </a:rPr>
              <a:t>、</a:t>
            </a:r>
            <a:r>
              <a:rPr lang="en-US" altLang="zh-CN" sz="1400" dirty="0">
                <a:latin typeface="Times New Roman" panose="02020603050405020304" pitchFamily="18" charset="0"/>
              </a:rPr>
              <a:t>7</a:t>
            </a:r>
            <a:r>
              <a:rPr lang="zh-CN" altLang="en-US" sz="1400" dirty="0">
                <a:latin typeface="Times New Roman" panose="02020603050405020304" pitchFamily="18" charset="0"/>
              </a:rPr>
              <a:t>来表示整数，必须以</a:t>
            </a:r>
            <a:r>
              <a:rPr lang="en-US" altLang="zh-CN" sz="1400" dirty="0">
                <a:latin typeface="Times New Roman" panose="02020603050405020304" pitchFamily="18" charset="0"/>
              </a:rPr>
              <a:t>0o</a:t>
            </a:r>
            <a:r>
              <a:rPr lang="zh-CN" altLang="en-US" sz="1400" dirty="0">
                <a:latin typeface="Times New Roman" panose="02020603050405020304" pitchFamily="18" charset="0"/>
              </a:rPr>
              <a:t>开头，如</a:t>
            </a:r>
            <a:r>
              <a:rPr lang="en-US" altLang="zh-CN" sz="1400" dirty="0">
                <a:latin typeface="Times New Roman" panose="02020603050405020304" pitchFamily="18" charset="0"/>
              </a:rPr>
              <a:t>0o35</a:t>
            </a:r>
            <a:r>
              <a:rPr lang="zh-CN" altLang="en-US" sz="1400" dirty="0">
                <a:latin typeface="Times New Roman" panose="02020603050405020304" pitchFamily="18" charset="0"/>
              </a:rPr>
              <a:t>、</a:t>
            </a:r>
            <a:r>
              <a:rPr lang="en-US" altLang="zh-CN" sz="1400" dirty="0">
                <a:latin typeface="Times New Roman" panose="02020603050405020304" pitchFamily="18" charset="0"/>
              </a:rPr>
              <a:t>0o11</a:t>
            </a:r>
            <a:endParaRPr lang="en-GB" altLang="en-US" sz="1400" dirty="0"/>
          </a:p>
          <a:p>
            <a:pPr defTabSz="914400">
              <a:spcBef>
                <a:spcPts val="1200"/>
              </a:spcBef>
              <a:spcAft>
                <a:spcPts val="600"/>
              </a:spcAft>
              <a:buSzPct val="90000"/>
              <a:buFont typeface="Wingdings" panose="05000000000000000000" charset="0"/>
              <a:buChar char="Ø"/>
            </a:pPr>
            <a:r>
              <a:rPr lang="zh-CN" altLang="en-US" sz="1400" b="1" dirty="0">
                <a:solidFill>
                  <a:srgbClr val="FF0000"/>
                </a:solidFill>
                <a:latin typeface="Times New Roman" panose="02020603050405020304" pitchFamily="18" charset="0"/>
              </a:rPr>
              <a:t>二进制整数</a:t>
            </a:r>
            <a:r>
              <a:rPr lang="zh-CN" altLang="en-US" sz="1400" dirty="0">
                <a:latin typeface="Times New Roman" panose="02020603050405020304" pitchFamily="18" charset="0"/>
              </a:rPr>
              <a:t>，只需要</a:t>
            </a:r>
            <a:r>
              <a:rPr lang="en-US" altLang="zh-CN" sz="1400" dirty="0">
                <a:latin typeface="Times New Roman" panose="02020603050405020304" pitchFamily="18" charset="0"/>
              </a:rPr>
              <a:t>2</a:t>
            </a:r>
            <a:r>
              <a:rPr lang="zh-CN" altLang="en-US" sz="1400" dirty="0">
                <a:latin typeface="Times New Roman" panose="02020603050405020304" pitchFamily="18" charset="0"/>
              </a:rPr>
              <a:t>个数字</a:t>
            </a:r>
            <a:r>
              <a:rPr lang="en-US" altLang="zh-CN" sz="1400" dirty="0">
                <a:latin typeface="Times New Roman" panose="02020603050405020304" pitchFamily="18" charset="0"/>
              </a:rPr>
              <a:t>0</a:t>
            </a:r>
            <a:r>
              <a:rPr lang="zh-CN" altLang="en-US" sz="1400" dirty="0">
                <a:latin typeface="Times New Roman" panose="02020603050405020304" pitchFamily="18" charset="0"/>
              </a:rPr>
              <a:t>、</a:t>
            </a:r>
            <a:r>
              <a:rPr lang="en-US" altLang="zh-CN" sz="1400" dirty="0">
                <a:latin typeface="Times New Roman" panose="02020603050405020304" pitchFamily="18" charset="0"/>
              </a:rPr>
              <a:t>1</a:t>
            </a:r>
            <a:r>
              <a:rPr lang="zh-CN" altLang="en-US" sz="1400" dirty="0">
                <a:latin typeface="Times New Roman" panose="02020603050405020304" pitchFamily="18" charset="0"/>
              </a:rPr>
              <a:t>来表示整数，必须以</a:t>
            </a:r>
            <a:r>
              <a:rPr lang="en-US" altLang="zh-CN" sz="1400" dirty="0">
                <a:latin typeface="Times New Roman" panose="02020603050405020304" pitchFamily="18" charset="0"/>
              </a:rPr>
              <a:t>0b</a:t>
            </a:r>
            <a:r>
              <a:rPr lang="zh-CN" altLang="en-US" sz="1400" dirty="0">
                <a:latin typeface="Times New Roman" panose="02020603050405020304" pitchFamily="18" charset="0"/>
              </a:rPr>
              <a:t>开头如，</a:t>
            </a:r>
            <a:r>
              <a:rPr lang="en-US" altLang="zh-CN" sz="1400" dirty="0">
                <a:latin typeface="Times New Roman" panose="02020603050405020304" pitchFamily="18" charset="0"/>
              </a:rPr>
              <a:t>0b101</a:t>
            </a:r>
            <a:r>
              <a:rPr lang="zh-CN" altLang="en-US" sz="1400" dirty="0">
                <a:latin typeface="Times New Roman" panose="02020603050405020304" pitchFamily="18" charset="0"/>
              </a:rPr>
              <a:t>、</a:t>
            </a:r>
            <a:r>
              <a:rPr lang="en-US" altLang="zh-CN" sz="1400" dirty="0">
                <a:latin typeface="Times New Roman" panose="02020603050405020304" pitchFamily="18" charset="0"/>
              </a:rPr>
              <a:t>0b100</a:t>
            </a:r>
            <a:endParaRPr lang="en-GB" alt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课程内容</a:t>
            </a:r>
            <a:endParaRPr lang="zh-CN" altLang="en-US" dirty="0"/>
          </a:p>
        </p:txBody>
      </p:sp>
      <p:sp>
        <p:nvSpPr>
          <p:cNvPr id="4" name="灯片编号占位符 3"/>
          <p:cNvSpPr>
            <a:spLocks noGrp="1"/>
          </p:cNvSpPr>
          <p:nvPr>
            <p:ph type="sldNum" sz="quarter" idx="12"/>
          </p:nvPr>
        </p:nvSpPr>
        <p:spPr>
          <a:xfrm>
            <a:off x="6933090" y="6573916"/>
            <a:ext cx="2057400" cy="297402"/>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4DA8740-04C3-4D9C-9880-E3F61E3A801B}" type="slidenum">
              <a:rPr lang="zh-CN" altLang="en-US" smtClean="0"/>
            </a:fld>
            <a:endParaRPr lang="zh-CN" altLang="en-US" sz="825" dirty="0"/>
          </a:p>
        </p:txBody>
      </p:sp>
      <p:graphicFrame>
        <p:nvGraphicFramePr>
          <p:cNvPr id="3" name="图示 2"/>
          <p:cNvGraphicFramePr/>
          <p:nvPr/>
        </p:nvGraphicFramePr>
        <p:xfrm>
          <a:off x="640036" y="1205193"/>
          <a:ext cx="4572000" cy="3048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33793"/>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.3  </a:t>
            </a:r>
            <a:r>
              <a:rPr lang="zh-CN" altLang="en-US" kern="1200" baseline="0" dirty="0">
                <a:solidFill>
                  <a:schemeClr val="tx1"/>
                </a:solidFill>
                <a:latin typeface="+mj-lt"/>
                <a:ea typeface="+mj-ea"/>
                <a:cs typeface="+mj-cs"/>
              </a:rPr>
              <a:t>数字</a:t>
            </a:r>
            <a:endParaRPr lang="zh-CN" altLang="en-US" kern="1200" baseline="0" dirty="0">
              <a:solidFill>
                <a:schemeClr val="tx1"/>
              </a:solidFill>
              <a:latin typeface="+mj-lt"/>
              <a:ea typeface="+mj-ea"/>
              <a:cs typeface="+mj-cs"/>
            </a:endParaRPr>
          </a:p>
        </p:txBody>
      </p:sp>
      <p:sp>
        <p:nvSpPr>
          <p:cNvPr id="34818" name="文本占位符 33794"/>
          <p:cNvSpPr>
            <a:spLocks noGrp="1"/>
          </p:cNvSpPr>
          <p:nvPr>
            <p:ph idx="1"/>
          </p:nvPr>
        </p:nvSpPr>
        <p:spPr/>
        <p:txBody>
          <a:bodyPr anchor="t"/>
          <a:lstStyle/>
          <a:p>
            <a:pPr>
              <a:buFont typeface="Wingdings" panose="05000000000000000000" charset="0"/>
              <a:buChar char="v"/>
            </a:pPr>
            <a:r>
              <a:rPr lang="zh-CN" altLang="en-US" sz="1800" dirty="0"/>
              <a:t>浮点数又称小数</a:t>
            </a:r>
            <a:endParaRPr lang="zh-CN" altLang="en-US" sz="1800" dirty="0"/>
          </a:p>
          <a:p>
            <a:pPr>
              <a:buNone/>
            </a:pPr>
            <a:r>
              <a:rPr lang="en-US" altLang="zh-CN" sz="1800" dirty="0"/>
              <a:t>15.0</a:t>
            </a:r>
            <a:r>
              <a:rPr lang="zh-CN" altLang="en-US" sz="1800" dirty="0"/>
              <a:t>、</a:t>
            </a:r>
            <a:r>
              <a:rPr lang="en-US" altLang="zh-CN" sz="1800" dirty="0"/>
              <a:t>0.37</a:t>
            </a:r>
            <a:r>
              <a:rPr lang="zh-CN" altLang="en-US" sz="1800" dirty="0"/>
              <a:t>、</a:t>
            </a:r>
            <a:r>
              <a:rPr lang="en-US" altLang="zh-CN" sz="1800" dirty="0"/>
              <a:t>-11.2</a:t>
            </a:r>
            <a:r>
              <a:rPr lang="zh-CN" altLang="en-US" sz="1800" dirty="0"/>
              <a:t>、</a:t>
            </a:r>
            <a:r>
              <a:rPr lang="en-US" altLang="zh-CN" sz="1800" dirty="0"/>
              <a:t>1.2e2、314.15e-2</a:t>
            </a:r>
            <a:endParaRPr lang="en-US" altLang="zh-CN" sz="1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3481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.3  </a:t>
            </a:r>
            <a:r>
              <a:rPr lang="zh-CN" altLang="en-US" kern="1200" baseline="0" dirty="0">
                <a:solidFill>
                  <a:schemeClr val="tx1"/>
                </a:solidFill>
                <a:latin typeface="+mj-lt"/>
                <a:ea typeface="+mj-ea"/>
                <a:cs typeface="+mj-cs"/>
              </a:rPr>
              <a:t>数字</a:t>
            </a:r>
            <a:endParaRPr lang="zh-CN" altLang="en-US" kern="1200" baseline="0" dirty="0">
              <a:solidFill>
                <a:schemeClr val="tx1"/>
              </a:solidFill>
              <a:latin typeface="+mj-lt"/>
              <a:ea typeface="+mj-ea"/>
              <a:cs typeface="+mj-cs"/>
            </a:endParaRPr>
          </a:p>
        </p:txBody>
      </p:sp>
      <p:sp>
        <p:nvSpPr>
          <p:cNvPr id="35842" name="文本占位符 34818"/>
          <p:cNvSpPr>
            <a:spLocks noGrp="1"/>
          </p:cNvSpPr>
          <p:nvPr>
            <p:ph idx="1"/>
          </p:nvPr>
        </p:nvSpPr>
        <p:spPr/>
        <p:txBody>
          <a:bodyPr anchor="t"/>
          <a:lstStyle/>
          <a:p>
            <a:pPr defTabSz="914400">
              <a:lnSpc>
                <a:spcPct val="80000"/>
              </a:lnSpc>
              <a:buSzPct val="90000"/>
              <a:buFont typeface="Wingdings" panose="05000000000000000000" charset="0"/>
              <a:buChar char="§"/>
            </a:pPr>
            <a:r>
              <a:rPr lang="zh-CN" altLang="en-US" sz="1800" dirty="0"/>
              <a:t>Python内置支持</a:t>
            </a:r>
            <a:r>
              <a:rPr lang="zh-CN" altLang="en-US" sz="1800" b="1" dirty="0">
                <a:solidFill>
                  <a:srgbClr val="FF0000"/>
                </a:solidFill>
              </a:rPr>
              <a:t>复数</a:t>
            </a:r>
            <a:r>
              <a:rPr lang="zh-CN" altLang="en-US" sz="1800" dirty="0"/>
              <a:t>类型。</a:t>
            </a:r>
            <a:endParaRPr lang="zh-CN" altLang="en-US" sz="1800" dirty="0"/>
          </a:p>
          <a:p>
            <a:pPr defTabSz="914400">
              <a:lnSpc>
                <a:spcPct val="80000"/>
              </a:lnSpc>
              <a:buSzPct val="90000"/>
              <a:buFont typeface="Wingdings" panose="05000000000000000000" pitchFamily="2" charset="2"/>
              <a:buNone/>
            </a:pPr>
            <a:r>
              <a:rPr lang="en-US" altLang="zh-CN" sz="1400">
                <a:latin typeface="Consolas" panose="020B0609020204030204" charset="0"/>
                <a:cs typeface="Consolas" panose="020B0609020204030204" charset="0"/>
              </a:rPr>
              <a:t>&gt;&gt;&gt; a = 3+4j</a:t>
            </a:r>
            <a:endParaRPr lang="en-US" altLang="zh-CN" sz="1400">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latin typeface="Consolas" panose="020B0609020204030204" charset="0"/>
                <a:cs typeface="Consolas" panose="020B0609020204030204" charset="0"/>
              </a:rPr>
              <a:t>&gt;&gt;&gt; b = 5+6j</a:t>
            </a:r>
            <a:endParaRPr lang="en-US" altLang="zh-CN" sz="1400">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latin typeface="Consolas" panose="020B0609020204030204" charset="0"/>
                <a:cs typeface="Consolas" panose="020B0609020204030204" charset="0"/>
              </a:rPr>
              <a:t>&gt;&gt;&gt; c = a+b</a:t>
            </a:r>
            <a:endParaRPr lang="en-US" altLang="zh-CN" sz="1400">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latin typeface="Consolas" panose="020B0609020204030204" charset="0"/>
                <a:cs typeface="Consolas" panose="020B0609020204030204" charset="0"/>
              </a:rPr>
              <a:t>&gt;&gt;&gt; c</a:t>
            </a:r>
            <a:endParaRPr lang="en-US" altLang="zh-CN" sz="1400">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solidFill>
                  <a:srgbClr val="00B0F0"/>
                </a:solidFill>
                <a:latin typeface="Consolas" panose="020B0609020204030204" charset="0"/>
                <a:cs typeface="Consolas" panose="020B0609020204030204" charset="0"/>
              </a:rPr>
              <a:t>(8+10j)</a:t>
            </a:r>
            <a:endParaRPr lang="en-US" altLang="zh-CN" sz="1400">
              <a:solidFill>
                <a:srgbClr val="00B0F0"/>
              </a:solidFill>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latin typeface="Consolas" panose="020B0609020204030204" charset="0"/>
                <a:cs typeface="Consolas" panose="020B0609020204030204" charset="0"/>
              </a:rPr>
              <a:t>&gt;&gt;&gt; c.real        #</a:t>
            </a:r>
            <a:r>
              <a:rPr lang="zh-CN" altLang="en-US" sz="1400">
                <a:latin typeface="Consolas" panose="020B0609020204030204" charset="0"/>
                <a:cs typeface="Consolas" panose="020B0609020204030204" charset="0"/>
              </a:rPr>
              <a:t>查看复数实部</a:t>
            </a:r>
            <a:endParaRPr lang="zh-CN" altLang="en-US" sz="1400">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solidFill>
                  <a:srgbClr val="00B0F0"/>
                </a:solidFill>
                <a:latin typeface="Consolas" panose="020B0609020204030204" charset="0"/>
                <a:cs typeface="Consolas" panose="020B0609020204030204" charset="0"/>
              </a:rPr>
              <a:t>8.0</a:t>
            </a:r>
            <a:endParaRPr lang="en-US" altLang="zh-CN" sz="1400">
              <a:solidFill>
                <a:srgbClr val="00B0F0"/>
              </a:solidFill>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latin typeface="Consolas" panose="020B0609020204030204" charset="0"/>
                <a:cs typeface="Consolas" panose="020B0609020204030204" charset="0"/>
              </a:rPr>
              <a:t>&gt;&gt;&gt; c.imag        #</a:t>
            </a:r>
            <a:r>
              <a:rPr lang="zh-CN" altLang="en-US" sz="1400">
                <a:latin typeface="Consolas" panose="020B0609020204030204" charset="0"/>
                <a:cs typeface="Consolas" panose="020B0609020204030204" charset="0"/>
              </a:rPr>
              <a:t>查看复数虚部</a:t>
            </a:r>
            <a:endParaRPr lang="zh-CN" altLang="en-US" sz="1400">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solidFill>
                  <a:srgbClr val="00B0F0"/>
                </a:solidFill>
                <a:latin typeface="Consolas" panose="020B0609020204030204" charset="0"/>
                <a:cs typeface="Consolas" panose="020B0609020204030204" charset="0"/>
              </a:rPr>
              <a:t>10.0</a:t>
            </a:r>
            <a:endParaRPr lang="en-US" altLang="zh-CN" sz="1400">
              <a:solidFill>
                <a:srgbClr val="00B0F0"/>
              </a:solidFill>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latin typeface="Consolas" panose="020B0609020204030204" charset="0"/>
                <a:cs typeface="Consolas" panose="020B0609020204030204" charset="0"/>
              </a:rPr>
              <a:t>&gt;&gt;&gt; a.conjugate() #</a:t>
            </a:r>
            <a:r>
              <a:rPr lang="zh-CN" altLang="en-US" sz="1400">
                <a:latin typeface="Consolas" panose="020B0609020204030204" charset="0"/>
                <a:cs typeface="Consolas" panose="020B0609020204030204" charset="0"/>
              </a:rPr>
              <a:t>返回共轭复数</a:t>
            </a:r>
            <a:endParaRPr lang="zh-CN" altLang="en-US" sz="1400">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solidFill>
                  <a:srgbClr val="00B0F0"/>
                </a:solidFill>
                <a:latin typeface="Consolas" panose="020B0609020204030204" charset="0"/>
                <a:cs typeface="Consolas" panose="020B0609020204030204" charset="0"/>
              </a:rPr>
              <a:t>(3-4j)</a:t>
            </a:r>
            <a:endParaRPr lang="en-US" altLang="zh-CN" sz="1400">
              <a:solidFill>
                <a:srgbClr val="00B0F0"/>
              </a:solidFill>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latin typeface="Consolas" panose="020B0609020204030204" charset="0"/>
                <a:cs typeface="Consolas" panose="020B0609020204030204" charset="0"/>
              </a:rPr>
              <a:t>&gt;&gt;&gt; a*b           #</a:t>
            </a:r>
            <a:r>
              <a:rPr lang="zh-CN" altLang="en-US" sz="1400">
                <a:latin typeface="Consolas" panose="020B0609020204030204" charset="0"/>
                <a:cs typeface="Consolas" panose="020B0609020204030204" charset="0"/>
              </a:rPr>
              <a:t>复数乘法</a:t>
            </a:r>
            <a:endParaRPr lang="zh-CN" altLang="en-US" sz="1400">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solidFill>
                  <a:srgbClr val="00B0F0"/>
                </a:solidFill>
                <a:latin typeface="Consolas" panose="020B0609020204030204" charset="0"/>
                <a:cs typeface="Consolas" panose="020B0609020204030204" charset="0"/>
              </a:rPr>
              <a:t>(-9+38j)</a:t>
            </a:r>
            <a:endParaRPr lang="en-US" altLang="zh-CN" sz="1400">
              <a:solidFill>
                <a:srgbClr val="00B0F0"/>
              </a:solidFill>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latin typeface="Consolas" panose="020B0609020204030204" charset="0"/>
                <a:cs typeface="Consolas" panose="020B0609020204030204" charset="0"/>
              </a:rPr>
              <a:t>&gt;&gt;&gt; a/b           #</a:t>
            </a:r>
            <a:r>
              <a:rPr lang="zh-CN" altLang="en-US" sz="1400">
                <a:latin typeface="Consolas" panose="020B0609020204030204" charset="0"/>
                <a:cs typeface="Consolas" panose="020B0609020204030204" charset="0"/>
              </a:rPr>
              <a:t>复数除法</a:t>
            </a:r>
            <a:endParaRPr lang="zh-CN" altLang="en-US" sz="1400">
              <a:latin typeface="Consolas" panose="020B0609020204030204" charset="0"/>
              <a:cs typeface="Consolas" panose="020B0609020204030204" charset="0"/>
            </a:endParaRPr>
          </a:p>
          <a:p>
            <a:pPr defTabSz="914400">
              <a:lnSpc>
                <a:spcPct val="80000"/>
              </a:lnSpc>
              <a:spcBef>
                <a:spcPct val="10000"/>
              </a:spcBef>
              <a:buSzPct val="90000"/>
              <a:buFont typeface="Wingdings" panose="05000000000000000000" pitchFamily="2" charset="2"/>
              <a:buNone/>
            </a:pPr>
            <a:r>
              <a:rPr lang="en-US" altLang="zh-CN" sz="1400">
                <a:solidFill>
                  <a:srgbClr val="00B0F0"/>
                </a:solidFill>
                <a:latin typeface="Consolas" panose="020B0609020204030204" charset="0"/>
                <a:cs typeface="Consolas" panose="020B0609020204030204" charset="0"/>
              </a:rPr>
              <a:t>(0.6393442622950819+0.03278688524590165j)</a:t>
            </a:r>
            <a:endParaRPr lang="en-US" altLang="zh-CN" sz="1400">
              <a:solidFill>
                <a:srgbClr val="00B0F0"/>
              </a:solidFill>
              <a:latin typeface="Consolas" panose="020B0609020204030204" charset="0"/>
              <a:cs typeface="Consolas" panose="020B060902020403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fontAlgn="base">
              <a:buFont typeface="Wingdings" panose="05000000000000000000" charset="0"/>
              <a:buChar char=""/>
            </a:pPr>
            <a:r>
              <a:rPr lang="zh-CN" altLang="en-US" sz="1800" strike="noStrike" noProof="1"/>
              <a:t>Python 3.6.x开始支持在数字</a:t>
            </a:r>
            <a:r>
              <a:rPr lang="zh-CN" altLang="en-US" sz="1800" strike="noStrike" noProof="1">
                <a:solidFill>
                  <a:srgbClr val="FF0000"/>
                </a:solidFill>
              </a:rPr>
              <a:t>中间位置</a:t>
            </a:r>
            <a:r>
              <a:rPr lang="zh-CN" altLang="en-US" sz="1800" strike="noStrike" noProof="1"/>
              <a:t>使用</a:t>
            </a:r>
            <a:r>
              <a:rPr lang="zh-CN" altLang="en-US" sz="1800" strike="noStrike" noProof="1">
                <a:solidFill>
                  <a:srgbClr val="FF0000"/>
                </a:solidFill>
              </a:rPr>
              <a:t>单个下划线</a:t>
            </a:r>
            <a:r>
              <a:rPr lang="zh-CN" altLang="en-US" sz="1800" strike="noStrike" noProof="1"/>
              <a:t>作为分隔来提高数字的可读性，类似于数学上使用逗号作为千位分隔符。</a:t>
            </a:r>
            <a:endParaRPr lang="zh-CN" altLang="en-US" sz="1800" strike="noStrike" noProof="1"/>
          </a:p>
          <a:p>
            <a:pPr marL="0" indent="0" fontAlgn="base">
              <a:buFont typeface="Wingdings" panose="05000000000000000000" charset="0"/>
              <a:buNone/>
            </a:pPr>
            <a:endParaRPr lang="zh-CN" altLang="en-US" sz="1350" strike="noStrike" noProof="1">
              <a:latin typeface="Consolas" panose="020B0609020204030204" charset="0"/>
            </a:endParaRPr>
          </a:p>
          <a:p>
            <a:pPr marL="0" indent="0" fontAlgn="base">
              <a:buFont typeface="Wingdings" panose="05000000000000000000" charset="0"/>
              <a:buNone/>
            </a:pPr>
            <a:r>
              <a:rPr lang="zh-CN" altLang="en-US" sz="1600" strike="noStrike" noProof="1">
                <a:latin typeface="Consolas" panose="020B0609020204030204" charset="0"/>
                <a:cs typeface="Consolas" panose="020B0609020204030204" charset="0"/>
              </a:rPr>
              <a:t>&gt;&gt;&gt; 1_000_000</a:t>
            </a:r>
            <a:endParaRPr lang="zh-CN" altLang="en-US" sz="1600" strike="noStrike" noProof="1">
              <a:latin typeface="Consolas" panose="020B0609020204030204" charset="0"/>
              <a:cs typeface="Consolas" panose="020B0609020204030204" charset="0"/>
            </a:endParaRPr>
          </a:p>
          <a:p>
            <a:pPr marL="0" indent="0" fontAlgn="base">
              <a:buNone/>
            </a:pPr>
            <a:r>
              <a:rPr lang="zh-CN" altLang="en-US" sz="1600" strike="noStrike" noProof="1">
                <a:solidFill>
                  <a:srgbClr val="00B0F0"/>
                </a:solidFill>
                <a:latin typeface="Consolas" panose="020B0609020204030204" charset="0"/>
                <a:cs typeface="Consolas" panose="020B0609020204030204" charset="0"/>
              </a:rPr>
              <a:t>1000000</a:t>
            </a:r>
            <a:endParaRPr lang="zh-CN" altLang="en-US" sz="1600" strike="noStrike" noProof="1">
              <a:solidFill>
                <a:srgbClr val="00B0F0"/>
              </a:solidFill>
              <a:latin typeface="Consolas" panose="020B0609020204030204" charset="0"/>
              <a:cs typeface="Consolas" panose="020B0609020204030204" charset="0"/>
            </a:endParaRPr>
          </a:p>
          <a:p>
            <a:pPr marL="0" indent="0" fontAlgn="base">
              <a:buNone/>
            </a:pPr>
            <a:r>
              <a:rPr lang="zh-CN" altLang="en-US" sz="1600" strike="noStrike" noProof="1">
                <a:latin typeface="Consolas" panose="020B0609020204030204" charset="0"/>
                <a:cs typeface="Consolas" panose="020B0609020204030204" charset="0"/>
              </a:rPr>
              <a:t>&gt;&gt;&gt; 1_2_3_4</a:t>
            </a:r>
            <a:endParaRPr lang="zh-CN" altLang="en-US" sz="1600" strike="noStrike" noProof="1">
              <a:latin typeface="Consolas" panose="020B0609020204030204" charset="0"/>
              <a:cs typeface="Consolas" panose="020B0609020204030204" charset="0"/>
            </a:endParaRPr>
          </a:p>
          <a:p>
            <a:pPr marL="0" indent="0" fontAlgn="base">
              <a:buNone/>
            </a:pPr>
            <a:r>
              <a:rPr lang="zh-CN" altLang="en-US" sz="1600" strike="noStrike" noProof="1">
                <a:solidFill>
                  <a:srgbClr val="00B0F0"/>
                </a:solidFill>
                <a:latin typeface="Consolas" panose="020B0609020204030204" charset="0"/>
                <a:cs typeface="Consolas" panose="020B0609020204030204" charset="0"/>
              </a:rPr>
              <a:t>1234</a:t>
            </a:r>
            <a:endParaRPr lang="zh-CN" altLang="en-US" sz="1600" strike="noStrike" noProof="1">
              <a:solidFill>
                <a:srgbClr val="00B0F0"/>
              </a:solidFill>
              <a:latin typeface="Consolas" panose="020B0609020204030204" charset="0"/>
              <a:cs typeface="Consolas" panose="020B0609020204030204" charset="0"/>
            </a:endParaRPr>
          </a:p>
          <a:p>
            <a:pPr marL="0" indent="0" fontAlgn="base">
              <a:buNone/>
            </a:pPr>
            <a:r>
              <a:rPr lang="zh-CN" altLang="en-US" sz="1600" strike="noStrike" noProof="1">
                <a:latin typeface="Consolas" panose="020B0609020204030204" charset="0"/>
                <a:cs typeface="Consolas" panose="020B0609020204030204" charset="0"/>
              </a:rPr>
              <a:t>&gt;&gt;&gt; 1_2 + 3_4j</a:t>
            </a:r>
            <a:endParaRPr lang="zh-CN" altLang="en-US" sz="1600" strike="noStrike" noProof="1">
              <a:latin typeface="Consolas" panose="020B0609020204030204" charset="0"/>
              <a:cs typeface="Consolas" panose="020B0609020204030204" charset="0"/>
            </a:endParaRPr>
          </a:p>
          <a:p>
            <a:pPr marL="0" indent="0" fontAlgn="base">
              <a:buNone/>
            </a:pPr>
            <a:r>
              <a:rPr lang="zh-CN" altLang="en-US" sz="1600" strike="noStrike" noProof="1">
                <a:solidFill>
                  <a:srgbClr val="00B0F0"/>
                </a:solidFill>
                <a:latin typeface="Consolas" panose="020B0609020204030204" charset="0"/>
                <a:cs typeface="Consolas" panose="020B0609020204030204" charset="0"/>
              </a:rPr>
              <a:t>(12+34j)</a:t>
            </a:r>
            <a:endParaRPr lang="zh-CN" altLang="en-US" sz="1600" strike="noStrike" noProof="1">
              <a:solidFill>
                <a:srgbClr val="00B0F0"/>
              </a:solidFill>
              <a:latin typeface="Consolas" panose="020B0609020204030204" charset="0"/>
              <a:cs typeface="Consolas" panose="020B0609020204030204" charset="0"/>
            </a:endParaRPr>
          </a:p>
          <a:p>
            <a:pPr marL="0" indent="0" fontAlgn="base">
              <a:buNone/>
            </a:pPr>
            <a:r>
              <a:rPr lang="zh-CN" altLang="en-US" sz="1600" strike="noStrike" noProof="1">
                <a:latin typeface="Consolas" panose="020B0609020204030204" charset="0"/>
                <a:cs typeface="Consolas" panose="020B0609020204030204" charset="0"/>
              </a:rPr>
              <a:t>&gt;&gt;&gt; 1_2.3_45</a:t>
            </a:r>
            <a:endParaRPr lang="zh-CN" altLang="en-US" sz="1600" strike="noStrike" noProof="1">
              <a:latin typeface="Consolas" panose="020B0609020204030204" charset="0"/>
              <a:cs typeface="Consolas" panose="020B0609020204030204" charset="0"/>
            </a:endParaRPr>
          </a:p>
          <a:p>
            <a:pPr marL="0" indent="0" fontAlgn="base">
              <a:buNone/>
            </a:pPr>
            <a:r>
              <a:rPr lang="zh-CN" altLang="en-US" sz="1600" strike="noStrike" noProof="1">
                <a:solidFill>
                  <a:srgbClr val="00B0F0"/>
                </a:solidFill>
                <a:latin typeface="Consolas" panose="020B0609020204030204" charset="0"/>
                <a:cs typeface="Consolas" panose="020B0609020204030204" charset="0"/>
              </a:rPr>
              <a:t>12.345</a:t>
            </a:r>
            <a:endParaRPr lang="zh-CN" altLang="en-US" sz="1600" strike="noStrike" noProof="1">
              <a:solidFill>
                <a:srgbClr val="00B0F0"/>
              </a:solidFill>
              <a:latin typeface="Consolas" panose="020B0609020204030204" charset="0"/>
              <a:cs typeface="Consolas" panose="020B0609020204030204" charset="0"/>
            </a:endParaRPr>
          </a:p>
        </p:txBody>
      </p:sp>
      <p:sp>
        <p:nvSpPr>
          <p:cNvPr id="36866" name="标题 3481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.3  </a:t>
            </a:r>
            <a:r>
              <a:rPr lang="zh-CN" altLang="en-US" kern="1200" baseline="0" dirty="0">
                <a:solidFill>
                  <a:schemeClr val="tx1"/>
                </a:solidFill>
                <a:latin typeface="+mj-lt"/>
                <a:ea typeface="+mj-ea"/>
                <a:cs typeface="+mj-cs"/>
              </a:rPr>
              <a:t>数字</a:t>
            </a:r>
            <a:endParaRPr lang="zh-CN" altLang="en-US" kern="1200" baseline="0" dirty="0">
              <a:solidFill>
                <a:schemeClr val="tx1"/>
              </a:solidFill>
              <a:latin typeface="+mj-lt"/>
              <a:ea typeface="+mj-ea"/>
              <a:cs typeface="+mj-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3584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Times New Roman" panose="02020603050405020304" pitchFamily="18" charset="0"/>
                <a:ea typeface="+mj-ea"/>
                <a:cs typeface="+mj-cs"/>
              </a:rPr>
              <a:t>1.</a:t>
            </a:r>
            <a:r>
              <a:rPr lang="zh-CN" altLang="en-US" kern="1200" baseline="0" dirty="0">
                <a:solidFill>
                  <a:schemeClr val="tx1"/>
                </a:solidFill>
                <a:latin typeface="Times New Roman" panose="02020603050405020304" pitchFamily="18" charset="0"/>
                <a:ea typeface="+mj-ea"/>
                <a:cs typeface="+mj-cs"/>
              </a:rPr>
              <a:t>4</a:t>
            </a:r>
            <a:r>
              <a:rPr lang="en-US" altLang="zh-CN" kern="1200" baseline="0" dirty="0">
                <a:solidFill>
                  <a:schemeClr val="tx1"/>
                </a:solidFill>
                <a:latin typeface="Times New Roman" panose="02020603050405020304" pitchFamily="18" charset="0"/>
                <a:ea typeface="+mj-ea"/>
                <a:cs typeface="+mj-cs"/>
              </a:rPr>
              <a:t>.4  </a:t>
            </a:r>
            <a:r>
              <a:rPr lang="zh-CN" altLang="en-US" kern="1200" baseline="0" dirty="0">
                <a:solidFill>
                  <a:schemeClr val="tx1"/>
                </a:solidFill>
                <a:latin typeface="Times New Roman" panose="02020603050405020304" pitchFamily="18" charset="0"/>
                <a:ea typeface="+mj-ea"/>
                <a:cs typeface="+mj-cs"/>
              </a:rPr>
              <a:t>字符串</a:t>
            </a:r>
            <a:endParaRPr lang="zh-CN" altLang="en-US" kern="1200" baseline="0" dirty="0">
              <a:solidFill>
                <a:schemeClr val="tx1"/>
              </a:solidFill>
              <a:latin typeface="Times New Roman" panose="02020603050405020304" pitchFamily="18" charset="0"/>
              <a:ea typeface="+mj-ea"/>
              <a:cs typeface="+mj-cs"/>
            </a:endParaRPr>
          </a:p>
        </p:txBody>
      </p:sp>
      <p:sp>
        <p:nvSpPr>
          <p:cNvPr id="37890" name="文本占位符 35842"/>
          <p:cNvSpPr>
            <a:spLocks noGrp="1"/>
          </p:cNvSpPr>
          <p:nvPr>
            <p:ph idx="1"/>
          </p:nvPr>
        </p:nvSpPr>
        <p:spPr/>
        <p:txBody>
          <a:bodyPr anchor="t"/>
          <a:lstStyle/>
          <a:p>
            <a:pPr defTabSz="914400">
              <a:spcBef>
                <a:spcPts val="1200"/>
              </a:spcBef>
              <a:spcAft>
                <a:spcPts val="600"/>
              </a:spcAft>
              <a:buSzPct val="90000"/>
              <a:buFont typeface="Wingdings" panose="05000000000000000000" charset="0"/>
              <a:buChar char="§"/>
            </a:pPr>
            <a:r>
              <a:rPr lang="zh-CN" altLang="en-US" sz="1800" dirty="0">
                <a:latin typeface="Times New Roman" panose="02020603050405020304" pitchFamily="18" charset="0"/>
                <a:sym typeface="+mn-ea"/>
              </a:rPr>
              <a:t>用单引号、双引号或三引号界定的符号系列称为字符串。</a:t>
            </a:r>
            <a:endParaRPr lang="zh-CN" altLang="en-US" sz="1800" dirty="0">
              <a:latin typeface="Times New Roman" panose="02020603050405020304" pitchFamily="18" charset="0"/>
              <a:sym typeface="+mn-ea"/>
            </a:endParaRPr>
          </a:p>
          <a:p>
            <a:pPr defTabSz="914400">
              <a:spcBef>
                <a:spcPts val="1200"/>
              </a:spcBef>
              <a:spcAft>
                <a:spcPts val="600"/>
              </a:spcAft>
              <a:buSzPct val="90000"/>
              <a:buFont typeface="Wingdings" panose="05000000000000000000" charset="0"/>
              <a:buChar char="§"/>
            </a:pPr>
            <a:r>
              <a:rPr lang="zh-CN" altLang="en-US" sz="1800" dirty="0">
                <a:latin typeface="Times New Roman" panose="02020603050405020304" pitchFamily="18" charset="0"/>
                <a:sym typeface="+mn-ea"/>
              </a:rPr>
              <a:t>字符串属于不可变序列。</a:t>
            </a:r>
            <a:endParaRPr lang="zh-CN" altLang="en-US" sz="1800" dirty="0">
              <a:latin typeface="Times New Roman" panose="02020603050405020304" pitchFamily="18" charset="0"/>
            </a:endParaRPr>
          </a:p>
          <a:p>
            <a:pPr defTabSz="914400">
              <a:spcBef>
                <a:spcPts val="1200"/>
              </a:spcBef>
              <a:spcAft>
                <a:spcPts val="600"/>
              </a:spcAft>
              <a:buSzPct val="90000"/>
              <a:buFont typeface="Wingdings" panose="05000000000000000000" charset="0"/>
              <a:buChar char="§"/>
            </a:pPr>
            <a:r>
              <a:rPr lang="zh-CN" altLang="en-US" sz="1800" dirty="0">
                <a:latin typeface="Times New Roman" panose="02020603050405020304" pitchFamily="18" charset="0"/>
              </a:rPr>
              <a:t>单引号、双引号、三单引号、三双引号可以</a:t>
            </a:r>
            <a:r>
              <a:rPr lang="zh-CN" altLang="en-US" sz="1800" b="1" dirty="0">
                <a:solidFill>
                  <a:srgbClr val="FF0000"/>
                </a:solidFill>
                <a:latin typeface="Times New Roman" panose="02020603050405020304" pitchFamily="18" charset="0"/>
              </a:rPr>
              <a:t>互相嵌套</a:t>
            </a:r>
            <a:r>
              <a:rPr lang="zh-CN" altLang="en-US" sz="1800" dirty="0">
                <a:latin typeface="Times New Roman" panose="02020603050405020304" pitchFamily="18" charset="0"/>
              </a:rPr>
              <a:t>，用来表示复杂字符串。</a:t>
            </a:r>
            <a:endParaRPr lang="zh-CN" altLang="en-US" sz="1800" dirty="0">
              <a:latin typeface="Times New Roman" panose="02020603050405020304" pitchFamily="18" charset="0"/>
            </a:endParaRPr>
          </a:p>
          <a:p>
            <a:pPr defTabSz="914400">
              <a:spcBef>
                <a:spcPts val="1200"/>
              </a:spcBef>
              <a:spcAft>
                <a:spcPts val="600"/>
              </a:spcAft>
              <a:buSzPct val="90000"/>
              <a:buFont typeface="Wingdings" panose="05000000000000000000" charset="0"/>
              <a:buNone/>
            </a:pPr>
            <a:r>
              <a:rPr lang="en-US" altLang="zh-CN" sz="1350" dirty="0">
                <a:latin typeface="Consolas" panose="020B0609020204030204" charset="0"/>
              </a:rPr>
              <a:t>'abc'</a:t>
            </a:r>
            <a:r>
              <a:rPr lang="zh-CN" altLang="en-US" sz="1350" dirty="0">
                <a:latin typeface="Consolas" panose="020B0609020204030204" charset="0"/>
              </a:rPr>
              <a:t>、</a:t>
            </a:r>
            <a:r>
              <a:rPr lang="en-US" altLang="zh-CN" sz="1350" dirty="0">
                <a:latin typeface="Consolas" panose="020B0609020204030204" charset="0"/>
              </a:rPr>
              <a:t>'123'</a:t>
            </a:r>
            <a:r>
              <a:rPr lang="zh-CN" altLang="en-US" sz="1350" dirty="0">
                <a:latin typeface="Consolas" panose="020B0609020204030204" charset="0"/>
              </a:rPr>
              <a:t>、</a:t>
            </a:r>
            <a:r>
              <a:rPr lang="en-US" altLang="zh-CN" sz="1350" dirty="0">
                <a:latin typeface="Consolas" panose="020B0609020204030204" charset="0"/>
              </a:rPr>
              <a:t>'</a:t>
            </a:r>
            <a:r>
              <a:rPr lang="zh-CN" altLang="en-US" sz="1350" dirty="0">
                <a:latin typeface="Consolas" panose="020B0609020204030204" charset="0"/>
              </a:rPr>
              <a:t>中国</a:t>
            </a:r>
            <a:r>
              <a:rPr lang="en-US" altLang="zh-CN" sz="1350" dirty="0">
                <a:latin typeface="Consolas" panose="020B0609020204030204" charset="0"/>
              </a:rPr>
              <a:t>'</a:t>
            </a:r>
            <a:r>
              <a:rPr lang="zh-CN" altLang="en-US" sz="1350" dirty="0">
                <a:latin typeface="Consolas" panose="020B0609020204030204" charset="0"/>
              </a:rPr>
              <a:t>、</a:t>
            </a:r>
            <a:r>
              <a:rPr lang="en-US" altLang="zh-CN" sz="1350" dirty="0">
                <a:latin typeface="Consolas" panose="020B0609020204030204" charset="0"/>
              </a:rPr>
              <a:t>"Python"</a:t>
            </a:r>
            <a:r>
              <a:rPr lang="zh-CN" altLang="en-US" sz="1350" dirty="0">
                <a:latin typeface="Consolas" panose="020B0609020204030204" charset="0"/>
              </a:rPr>
              <a:t>、'''Tom said, "Let's go"'''</a:t>
            </a:r>
            <a:endParaRPr lang="zh-CN" altLang="en-US" sz="1350" dirty="0">
              <a:latin typeface="Consolas" panose="020B0609020204030204" charset="0"/>
            </a:endParaRPr>
          </a:p>
          <a:p>
            <a:pPr defTabSz="914400">
              <a:spcBef>
                <a:spcPts val="1200"/>
              </a:spcBef>
              <a:spcAft>
                <a:spcPts val="600"/>
              </a:spcAft>
              <a:buSzPct val="90000"/>
              <a:buFont typeface="Wingdings" panose="05000000000000000000" charset="0"/>
              <a:buChar char="§"/>
            </a:pPr>
            <a:r>
              <a:rPr lang="zh-CN" altLang="en-US" sz="1800" dirty="0">
                <a:latin typeface="Times New Roman" panose="02020603050405020304" pitchFamily="18" charset="0"/>
              </a:rPr>
              <a:t>空字符串表示为</a:t>
            </a:r>
            <a:r>
              <a:rPr lang="en-US" altLang="zh-CN" sz="1800" dirty="0">
                <a:latin typeface="Times New Roman" panose="02020603050405020304" pitchFamily="18" charset="0"/>
              </a:rPr>
              <a:t>''</a:t>
            </a:r>
            <a:r>
              <a:rPr lang="zh-CN" altLang="en-US" sz="1800" dirty="0">
                <a:latin typeface="Times New Roman" panose="02020603050405020304" pitchFamily="18" charset="0"/>
              </a:rPr>
              <a:t>或 </a:t>
            </a:r>
            <a:r>
              <a:rPr lang="en-US" altLang="zh-CN" sz="1800" dirty="0">
                <a:latin typeface="Times New Roman" panose="02020603050405020304" pitchFamily="18" charset="0"/>
              </a:rPr>
              <a:t>""</a:t>
            </a:r>
            <a:r>
              <a:rPr lang="en-GB" altLang="en-US" sz="1800" dirty="0"/>
              <a:t> </a:t>
            </a:r>
            <a:r>
              <a:rPr lang="zh-CN" altLang="en-GB" sz="1800" dirty="0">
                <a:ea typeface="宋体" panose="02010600030101010101" pitchFamily="2" charset="-122"/>
              </a:rPr>
              <a:t>。</a:t>
            </a:r>
            <a:endParaRPr lang="en-GB" altLang="en-US" sz="1800" dirty="0"/>
          </a:p>
          <a:p>
            <a:pPr defTabSz="914400">
              <a:spcBef>
                <a:spcPts val="1200"/>
              </a:spcBef>
              <a:spcAft>
                <a:spcPts val="600"/>
              </a:spcAft>
              <a:buSzPct val="90000"/>
              <a:buFont typeface="Wingdings" panose="05000000000000000000" charset="0"/>
              <a:buChar char="§"/>
            </a:pPr>
            <a:r>
              <a:rPr lang="zh-CN" altLang="en-US" sz="1800" dirty="0"/>
              <a:t>三引号'''或"""表示的字符串</a:t>
            </a:r>
            <a:r>
              <a:rPr lang="zh-CN" altLang="en-US" sz="1800" b="1" dirty="0">
                <a:solidFill>
                  <a:srgbClr val="FF0000"/>
                </a:solidFill>
              </a:rPr>
              <a:t>可以换行</a:t>
            </a:r>
            <a:r>
              <a:rPr lang="zh-CN" altLang="en-US" sz="1800" dirty="0"/>
              <a:t>，支持排版较为复杂的字符串；三引号还可以在程序中表示较长的注释。</a:t>
            </a:r>
            <a:endParaRPr lang="en-GB"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8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8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89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8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p:bldP spid="37890" grpI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37889"/>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Times New Roman" panose="02020603050405020304" pitchFamily="18" charset="0"/>
                <a:ea typeface="+mj-ea"/>
                <a:cs typeface="+mj-cs"/>
              </a:rPr>
              <a:t>1.</a:t>
            </a:r>
            <a:r>
              <a:rPr lang="zh-CN" altLang="en-US" kern="1200" baseline="0" dirty="0">
                <a:solidFill>
                  <a:schemeClr val="tx1"/>
                </a:solidFill>
                <a:latin typeface="Times New Roman" panose="02020603050405020304" pitchFamily="18" charset="0"/>
                <a:ea typeface="+mj-ea"/>
                <a:cs typeface="+mj-cs"/>
              </a:rPr>
              <a:t>4</a:t>
            </a:r>
            <a:r>
              <a:rPr lang="en-US" altLang="zh-CN" kern="1200" baseline="0" dirty="0">
                <a:solidFill>
                  <a:schemeClr val="tx1"/>
                </a:solidFill>
                <a:latin typeface="Times New Roman" panose="02020603050405020304" pitchFamily="18" charset="0"/>
                <a:ea typeface="+mj-ea"/>
                <a:cs typeface="+mj-cs"/>
              </a:rPr>
              <a:t>.4  </a:t>
            </a:r>
            <a:r>
              <a:rPr lang="zh-CN" altLang="en-US" kern="1200" baseline="0" dirty="0">
                <a:solidFill>
                  <a:schemeClr val="tx1"/>
                </a:solidFill>
                <a:latin typeface="Times New Roman" panose="02020603050405020304" pitchFamily="18" charset="0"/>
                <a:ea typeface="+mj-ea"/>
                <a:cs typeface="+mj-cs"/>
              </a:rPr>
              <a:t>字符串</a:t>
            </a:r>
            <a:endParaRPr lang="zh-CN" altLang="en-US" kern="1200" baseline="0" dirty="0">
              <a:solidFill>
                <a:schemeClr val="tx1"/>
              </a:solidFill>
              <a:latin typeface="Times New Roman" panose="02020603050405020304" pitchFamily="18" charset="0"/>
              <a:ea typeface="+mj-ea"/>
              <a:cs typeface="+mj-cs"/>
            </a:endParaRPr>
          </a:p>
        </p:txBody>
      </p:sp>
      <p:sp>
        <p:nvSpPr>
          <p:cNvPr id="40962" name="文本占位符 37890"/>
          <p:cNvSpPr>
            <a:spLocks noGrp="1"/>
          </p:cNvSpPr>
          <p:nvPr>
            <p:ph idx="1"/>
          </p:nvPr>
        </p:nvSpPr>
        <p:spPr/>
        <p:txBody>
          <a:bodyPr anchor="t"/>
          <a:lstStyle/>
          <a:p>
            <a:pPr defTabSz="914400">
              <a:lnSpc>
                <a:spcPct val="90000"/>
              </a:lnSpc>
              <a:buSzPct val="90000"/>
              <a:buFont typeface="Wingdings" panose="05000000000000000000" charset="0"/>
              <a:buChar char="§"/>
            </a:pPr>
            <a:r>
              <a:rPr lang="zh-CN" altLang="en-US" sz="1800" dirty="0"/>
              <a:t>常用转义字符</a:t>
            </a:r>
            <a:endParaRPr lang="zh-CN" altLang="en-US" sz="1500" dirty="0"/>
          </a:p>
        </p:txBody>
      </p:sp>
      <p:graphicFrame>
        <p:nvGraphicFramePr>
          <p:cNvPr id="2" name="Table -1"/>
          <p:cNvGraphicFramePr/>
          <p:nvPr/>
        </p:nvGraphicFramePr>
        <p:xfrm>
          <a:off x="1662794" y="1676693"/>
          <a:ext cx="5670550" cy="2696210"/>
        </p:xfrm>
        <a:graphic>
          <a:graphicData uri="http://schemas.openxmlformats.org/drawingml/2006/table">
            <a:tbl>
              <a:tblPr firstRow="1" bandRow="1">
                <a:tableStyleId>{5940675A-B579-460E-94D1-54222C63F5DA}</a:tableStyleId>
              </a:tblPr>
              <a:tblGrid>
                <a:gridCol w="809625"/>
                <a:gridCol w="1800860"/>
                <a:gridCol w="723900"/>
                <a:gridCol w="2336165"/>
              </a:tblGrid>
              <a:tr h="404495">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转义字符</a:t>
                      </a:r>
                      <a:endParaRPr lang="zh-CN" altLang="en-US" sz="1200" b="1" u="none">
                        <a:latin typeface="宋体" panose="02010600030101010101" pitchFamily="2" charset="-122"/>
                        <a:ea typeface="宋体" panose="02010600030101010101" pitchFamily="2" charset="-122"/>
                        <a:cs typeface="宋体" panose="02010600030101010101" pitchFamily="2" charset="-122"/>
                      </a:endParaRPr>
                    </a:p>
                  </a:txBody>
                  <a:tcPr marL="0" marR="0" marT="74783" marB="74783">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含义</a:t>
                      </a:r>
                      <a:endParaRPr lang="zh-CN" altLang="en-US" sz="1200" b="1" u="none">
                        <a:latin typeface="宋体" panose="02010600030101010101" pitchFamily="2" charset="-122"/>
                        <a:ea typeface="宋体" panose="02010600030101010101" pitchFamily="2" charset="-122"/>
                        <a:cs typeface="宋体" panose="02010600030101010101" pitchFamily="2" charset="-122"/>
                      </a:endParaRPr>
                    </a:p>
                  </a:txBody>
                  <a:tcPr marL="0" marR="0" marT="74783" marB="74783">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转义字符</a:t>
                      </a:r>
                      <a:endParaRPr lang="zh-CN" altLang="en-US" sz="1200" b="1" u="none">
                        <a:latin typeface="宋体" panose="02010600030101010101" pitchFamily="2" charset="-122"/>
                        <a:ea typeface="宋体" panose="02010600030101010101" pitchFamily="2" charset="-122"/>
                        <a:cs typeface="宋体" panose="02010600030101010101" pitchFamily="2" charset="-122"/>
                      </a:endParaRPr>
                    </a:p>
                  </a:txBody>
                  <a:tcPr marL="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200" b="1" u="none">
                          <a:latin typeface="宋体" panose="02010600030101010101" pitchFamily="2" charset="-122"/>
                          <a:ea typeface="宋体" panose="02010600030101010101" pitchFamily="2" charset="-122"/>
                          <a:cs typeface="宋体" panose="02010600030101010101" pitchFamily="2" charset="-122"/>
                        </a:rPr>
                        <a:t>含义</a:t>
                      </a:r>
                      <a:endParaRPr lang="zh-CN" altLang="en-US" sz="1200" b="1" u="none">
                        <a:latin typeface="宋体" panose="02010600030101010101" pitchFamily="2" charset="-122"/>
                        <a:ea typeface="宋体" panose="02010600030101010101" pitchFamily="2" charset="-122"/>
                        <a:cs typeface="宋体" panose="02010600030101010101" pitchFamily="2" charset="-122"/>
                      </a:endParaRPr>
                    </a:p>
                  </a:txBody>
                  <a:tcPr marL="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5620">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\b</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退格，把光标移动到前一列位置</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一个斜线</a:t>
                      </a:r>
                      <a:r>
                        <a:rPr lang="en-US" altLang="zh-CN" sz="1200" b="0" u="none">
                          <a:latin typeface="宋体" panose="02010600030101010101" pitchFamily="2" charset="-122"/>
                          <a:ea typeface="宋体" panose="02010600030101010101" pitchFamily="2" charset="-122"/>
                          <a:cs typeface="宋体" panose="02010600030101010101" pitchFamily="2" charset="-122"/>
                        </a:rPr>
                        <a:t>\</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1315">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\f</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换页符</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单引号</a:t>
                      </a:r>
                      <a:r>
                        <a:rPr lang="zh-CN" altLang="en-US" sz="1200" b="0" u="none">
                          <a:latin typeface="Times New Roman" panose="02020603050405020304" pitchFamily="18" charset="0"/>
                          <a:ea typeface="Times New Roman" panose="02020603050405020304" pitchFamily="18" charset="0"/>
                          <a:cs typeface="Times New Roman" panose="02020603050405020304" pitchFamily="18" charset="0"/>
                        </a:rPr>
                        <a:t>’</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680">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\n</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换行符</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双引号</a:t>
                      </a:r>
                      <a:r>
                        <a:rPr lang="zh-CN" altLang="en-US" sz="1200" b="0" u="none">
                          <a:latin typeface="Times New Roman" panose="02020603050405020304" pitchFamily="18" charset="0"/>
                          <a:ea typeface="Times New Roman" panose="02020603050405020304" pitchFamily="18" charset="0"/>
                          <a:cs typeface="Times New Roman" panose="02020603050405020304" pitchFamily="18" charset="0"/>
                        </a:rPr>
                        <a:t>”</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2740">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\r</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回车</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\ooo</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3</a:t>
                      </a:r>
                      <a:r>
                        <a:rPr lang="zh-CN" altLang="en-US" sz="1200" b="0" u="none">
                          <a:latin typeface="宋体" panose="02010600030101010101" pitchFamily="2" charset="-122"/>
                          <a:ea typeface="宋体" panose="02010600030101010101" pitchFamily="2" charset="-122"/>
                          <a:cs typeface="宋体" panose="02010600030101010101" pitchFamily="2" charset="-122"/>
                        </a:rPr>
                        <a:t>位八进制数对应的字符</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680">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\t</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水平制表符</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\xhh</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2</a:t>
                      </a:r>
                      <a:r>
                        <a:rPr lang="zh-CN" altLang="en-US" sz="1200" b="0" u="none">
                          <a:latin typeface="宋体" panose="02010600030101010101" pitchFamily="2" charset="-122"/>
                          <a:ea typeface="宋体" panose="02010600030101010101" pitchFamily="2" charset="-122"/>
                          <a:cs typeface="宋体" panose="02010600030101010101" pitchFamily="2" charset="-122"/>
                        </a:rPr>
                        <a:t>位十六进制数对应的字符</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0680">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\v</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垂直制表符</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\uhhhh</a:t>
                      </a:r>
                      <a:endParaRPr lang="en-US" altLang="zh-CN"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4</a:t>
                      </a:r>
                      <a:r>
                        <a:rPr lang="zh-CN" altLang="en-US" sz="1200" b="0" u="none">
                          <a:latin typeface="宋体" panose="02010600030101010101" pitchFamily="2" charset="-122"/>
                          <a:ea typeface="宋体" panose="02010600030101010101" pitchFamily="2" charset="-122"/>
                          <a:cs typeface="宋体" panose="02010600030101010101" pitchFamily="2" charset="-122"/>
                        </a:rPr>
                        <a:t>位十六进制数表示的</a:t>
                      </a:r>
                      <a:r>
                        <a:rPr lang="en-US" altLang="zh-CN" sz="1200" b="0" u="none">
                          <a:latin typeface="宋体" panose="02010600030101010101" pitchFamily="2" charset="-122"/>
                          <a:ea typeface="宋体" panose="02010600030101010101" pitchFamily="2" charset="-122"/>
                          <a:cs typeface="宋体" panose="02010600030101010101" pitchFamily="2" charset="-122"/>
                        </a:rPr>
                        <a:t>Unicode</a:t>
                      </a:r>
                      <a:r>
                        <a:rPr lang="zh-CN" altLang="en-US" sz="1200" b="0" u="none">
                          <a:latin typeface="宋体" panose="02010600030101010101" pitchFamily="2" charset="-122"/>
                          <a:ea typeface="宋体" panose="02010600030101010101" pitchFamily="2" charset="-122"/>
                          <a:cs typeface="宋体" panose="02010600030101010101" pitchFamily="2" charset="-122"/>
                        </a:rPr>
                        <a:t>字符</a:t>
                      </a:r>
                      <a:endParaRPr lang="en-US" sz="1200" b="0" u="none">
                        <a:latin typeface="宋体" panose="02010600030101010101" pitchFamily="2" charset="-122"/>
                        <a:ea typeface="宋体" panose="02010600030101010101" pitchFamily="2" charset="-122"/>
                        <a:cs typeface="宋体" panose="02010600030101010101" pitchFamily="2" charset="-122"/>
                      </a:endParaRPr>
                    </a:p>
                  </a:txBody>
                  <a:tcPr marL="27150" marR="0" marT="74783" marB="74783">
                    <a:lnL w="9525" cap="flat" cmpd="sng" algn="ctr">
                      <a:solidFill>
                        <a:srgbClr val="000000"/>
                      </a:solidFill>
                      <a:prstDash val="solid"/>
                      <a:roun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标题 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Times New Roman" panose="02020603050405020304" pitchFamily="18" charset="0"/>
                <a:ea typeface="+mj-ea"/>
                <a:cs typeface="+mj-cs"/>
                <a:sym typeface="Arial" panose="020B0604020202020204" pitchFamily="34" charset="0"/>
              </a:rPr>
              <a:t>1.</a:t>
            </a:r>
            <a:r>
              <a:rPr lang="zh-CN" altLang="en-US" kern="1200" baseline="0" dirty="0">
                <a:solidFill>
                  <a:schemeClr val="tx1"/>
                </a:solidFill>
                <a:latin typeface="Times New Roman" panose="02020603050405020304" pitchFamily="18" charset="0"/>
                <a:ea typeface="+mj-ea"/>
                <a:cs typeface="+mj-cs"/>
                <a:sym typeface="Arial" panose="020B0604020202020204" pitchFamily="34" charset="0"/>
              </a:rPr>
              <a:t>4</a:t>
            </a:r>
            <a:r>
              <a:rPr lang="en-US" altLang="zh-CN" kern="1200" baseline="0" dirty="0">
                <a:solidFill>
                  <a:schemeClr val="tx1"/>
                </a:solidFill>
                <a:latin typeface="Times New Roman" panose="02020603050405020304" pitchFamily="18" charset="0"/>
                <a:ea typeface="+mj-ea"/>
                <a:cs typeface="+mj-cs"/>
                <a:sym typeface="Arial" panose="020B0604020202020204" pitchFamily="34" charset="0"/>
              </a:rPr>
              <a:t>.4  </a:t>
            </a:r>
            <a:r>
              <a:rPr lang="zh-CN" altLang="en-US" kern="1200" baseline="0" dirty="0">
                <a:solidFill>
                  <a:schemeClr val="tx1"/>
                </a:solidFill>
                <a:latin typeface="Times New Roman" panose="02020603050405020304" pitchFamily="18" charset="0"/>
                <a:ea typeface="+mj-ea"/>
                <a:cs typeface="+mj-cs"/>
                <a:sym typeface="Arial" panose="020B0604020202020204" pitchFamily="34" charset="0"/>
              </a:rPr>
              <a:t>字符串</a:t>
            </a:r>
            <a:endParaRPr lang="zh-CN" altLang="en-US" kern="1200" baseline="0">
              <a:latin typeface="+mj-lt"/>
              <a:ea typeface="+mj-ea"/>
              <a:cs typeface="+mj-cs"/>
            </a:endParaRPr>
          </a:p>
        </p:txBody>
      </p:sp>
      <p:sp>
        <p:nvSpPr>
          <p:cNvPr id="43010" name="内容占位符 2"/>
          <p:cNvSpPr>
            <a:spLocks noGrp="1"/>
          </p:cNvSpPr>
          <p:nvPr>
            <p:ph idx="1"/>
          </p:nvPr>
        </p:nvSpPr>
        <p:spPr/>
        <p:txBody>
          <a:bodyPr anchor="t"/>
          <a:lstStyle/>
          <a:p>
            <a:pPr defTabSz="914400">
              <a:lnSpc>
                <a:spcPct val="150000"/>
              </a:lnSpc>
              <a:spcBef>
                <a:spcPct val="0"/>
              </a:spcBef>
              <a:buSzPct val="90000"/>
              <a:buFont typeface="Wingdings" panose="05000000000000000000" charset="0"/>
              <a:buChar char="§"/>
            </a:pPr>
            <a:r>
              <a:rPr lang="zh-CN" altLang="en-US" sz="1800" dirty="0">
                <a:sym typeface="Arial" panose="020B0604020202020204" pitchFamily="34" charset="0"/>
              </a:rPr>
              <a:t> 字符串界定符前面加字母r或</a:t>
            </a:r>
            <a:r>
              <a:rPr lang="en-US" altLang="zh-CN" sz="1800" dirty="0">
                <a:sym typeface="Arial" panose="020B0604020202020204" pitchFamily="34" charset="0"/>
              </a:rPr>
              <a:t>R</a:t>
            </a:r>
            <a:r>
              <a:rPr lang="zh-CN" altLang="en-US" sz="1800" dirty="0">
                <a:sym typeface="Arial" panose="020B0604020202020204" pitchFamily="34" charset="0"/>
              </a:rPr>
              <a:t>表示</a:t>
            </a:r>
            <a:r>
              <a:rPr lang="zh-CN" altLang="en-US" sz="1800" b="1" dirty="0">
                <a:solidFill>
                  <a:srgbClr val="FF0000"/>
                </a:solidFill>
                <a:sym typeface="Arial" panose="020B0604020202020204" pitchFamily="34" charset="0"/>
              </a:rPr>
              <a:t>原始字符串</a:t>
            </a:r>
            <a:r>
              <a:rPr lang="zh-CN" altLang="en-US" sz="1800" dirty="0">
                <a:sym typeface="Arial" panose="020B0604020202020204" pitchFamily="34" charset="0"/>
              </a:rPr>
              <a:t>，其中的特殊字符不进行转义，但字符串的</a:t>
            </a:r>
            <a:r>
              <a:rPr lang="zh-CN" altLang="en-US" sz="1800" b="1" dirty="0">
                <a:sym typeface="Arial" panose="020B0604020202020204" pitchFamily="34" charset="0"/>
              </a:rPr>
              <a:t>最后一个字符不能是</a:t>
            </a:r>
            <a:r>
              <a:rPr lang="en-US" altLang="zh-CN" sz="1800" b="1" dirty="0">
                <a:sym typeface="Arial" panose="020B0604020202020204" pitchFamily="34" charset="0"/>
              </a:rPr>
              <a:t>\</a:t>
            </a:r>
            <a:r>
              <a:rPr lang="zh-CN" altLang="en-US" sz="1800" dirty="0">
                <a:sym typeface="Arial" panose="020B0604020202020204" pitchFamily="34" charset="0"/>
              </a:rPr>
              <a:t>。原始字符串主要用于正则表达式、文件路径或者</a:t>
            </a:r>
            <a:r>
              <a:rPr lang="en-US" altLang="zh-CN" sz="1800" dirty="0">
                <a:sym typeface="Arial" panose="020B0604020202020204" pitchFamily="34" charset="0"/>
              </a:rPr>
              <a:t>URL</a:t>
            </a:r>
            <a:r>
              <a:rPr lang="zh-CN" altLang="en-US" sz="1800" dirty="0">
                <a:sym typeface="Arial" panose="020B0604020202020204" pitchFamily="34" charset="0"/>
              </a:rPr>
              <a:t>的场合。</a:t>
            </a:r>
            <a:endParaRPr lang="zh-CN" altLang="en-US" sz="1800" dirty="0">
              <a:sym typeface="Arial" panose="020B0604020202020204" pitchFamily="34" charset="0"/>
            </a:endParaRPr>
          </a:p>
          <a:p>
            <a:pPr defTabSz="914400">
              <a:buSzPct val="90000"/>
              <a:buFont typeface="Wingdings" panose="05000000000000000000" charset="0"/>
              <a:buNone/>
            </a:pPr>
            <a:r>
              <a:rPr lang="zh-CN" altLang="en-US" sz="1400" dirty="0">
                <a:latin typeface="Consolas" panose="020B0609020204030204" charset="0"/>
                <a:sym typeface="Arial" panose="020B0604020202020204" pitchFamily="34" charset="0"/>
              </a:rPr>
              <a:t>&gt;&gt;&gt; path = 'C:\Windows\notepad.exe'</a:t>
            </a:r>
            <a:endParaRPr lang="zh-CN" altLang="en-US" sz="1400" dirty="0">
              <a:latin typeface="Consolas" panose="020B0609020204030204" charset="0"/>
              <a:sym typeface="Arial" panose="020B0604020202020204" pitchFamily="34" charset="0"/>
            </a:endParaRPr>
          </a:p>
          <a:p>
            <a:pPr defTabSz="914400">
              <a:buSzPct val="90000"/>
              <a:buFont typeface="Wingdings" panose="05000000000000000000" charset="0"/>
              <a:buNone/>
            </a:pPr>
            <a:r>
              <a:rPr lang="zh-CN" altLang="en-US" sz="1400" dirty="0">
                <a:latin typeface="Consolas" panose="020B0609020204030204" charset="0"/>
                <a:sym typeface="Arial" panose="020B0604020202020204" pitchFamily="34" charset="0"/>
              </a:rPr>
              <a:t>&gt;&gt;&gt; print(path)                      #字符\n被转义为换行符</a:t>
            </a:r>
            <a:endParaRPr lang="zh-CN" altLang="en-US" sz="1400" dirty="0">
              <a:latin typeface="Consolas" panose="020B0609020204030204" charset="0"/>
              <a:sym typeface="Arial" panose="020B0604020202020204" pitchFamily="34" charset="0"/>
            </a:endParaRPr>
          </a:p>
          <a:p>
            <a:pPr defTabSz="914400">
              <a:buSzPct val="90000"/>
              <a:buFont typeface="Wingdings" panose="05000000000000000000" charset="0"/>
              <a:buNone/>
            </a:pPr>
            <a:r>
              <a:rPr lang="zh-CN" altLang="en-US" sz="1400" dirty="0">
                <a:solidFill>
                  <a:srgbClr val="00B0F0"/>
                </a:solidFill>
                <a:latin typeface="Consolas" panose="020B0609020204030204" charset="0"/>
                <a:sym typeface="Arial" panose="020B0604020202020204" pitchFamily="34" charset="0"/>
              </a:rPr>
              <a:t>C:\Windows</a:t>
            </a:r>
            <a:endParaRPr lang="zh-CN" altLang="en-US" sz="1400" dirty="0">
              <a:solidFill>
                <a:srgbClr val="00B0F0"/>
              </a:solidFill>
              <a:latin typeface="Consolas" panose="020B0609020204030204" charset="0"/>
              <a:sym typeface="Arial" panose="020B0604020202020204" pitchFamily="34" charset="0"/>
            </a:endParaRPr>
          </a:p>
          <a:p>
            <a:pPr defTabSz="914400">
              <a:buSzPct val="90000"/>
              <a:buFont typeface="Wingdings" panose="05000000000000000000" charset="0"/>
              <a:buNone/>
            </a:pPr>
            <a:r>
              <a:rPr lang="zh-CN" altLang="en-US" sz="1400" dirty="0">
                <a:solidFill>
                  <a:srgbClr val="00B0F0"/>
                </a:solidFill>
                <a:latin typeface="Consolas" panose="020B0609020204030204" charset="0"/>
                <a:sym typeface="Arial" panose="020B0604020202020204" pitchFamily="34" charset="0"/>
              </a:rPr>
              <a:t>otepad.exe</a:t>
            </a:r>
            <a:endParaRPr lang="zh-CN" altLang="en-US" sz="1400" dirty="0">
              <a:solidFill>
                <a:srgbClr val="00B0F0"/>
              </a:solidFill>
              <a:latin typeface="Consolas" panose="020B0609020204030204" charset="0"/>
              <a:sym typeface="Arial" panose="020B0604020202020204" pitchFamily="34" charset="0"/>
            </a:endParaRPr>
          </a:p>
          <a:p>
            <a:pPr defTabSz="914400">
              <a:buSzPct val="90000"/>
              <a:buFont typeface="Wingdings" panose="05000000000000000000" charset="0"/>
              <a:buNone/>
            </a:pPr>
            <a:r>
              <a:rPr lang="zh-CN" altLang="en-US" sz="1400" dirty="0">
                <a:latin typeface="Consolas" panose="020B0609020204030204" charset="0"/>
                <a:sym typeface="Arial" panose="020B0604020202020204" pitchFamily="34" charset="0"/>
              </a:rPr>
              <a:t>&gt;&gt;&gt; path = r'C:\Windows\notepad.exe' #原始字符串，任何字符都不转义</a:t>
            </a:r>
            <a:endParaRPr lang="zh-CN" altLang="en-US" sz="1400" dirty="0">
              <a:latin typeface="Consolas" panose="020B0609020204030204" charset="0"/>
              <a:sym typeface="Arial" panose="020B0604020202020204" pitchFamily="34" charset="0"/>
            </a:endParaRPr>
          </a:p>
          <a:p>
            <a:pPr defTabSz="914400">
              <a:buSzPct val="90000"/>
              <a:buFont typeface="Wingdings" panose="05000000000000000000" charset="0"/>
              <a:buNone/>
            </a:pPr>
            <a:r>
              <a:rPr lang="zh-CN" altLang="en-US" sz="1400" dirty="0">
                <a:latin typeface="Consolas" panose="020B0609020204030204" charset="0"/>
                <a:sym typeface="Arial" panose="020B0604020202020204" pitchFamily="34" charset="0"/>
              </a:rPr>
              <a:t>&gt;&gt;&gt; print(path)</a:t>
            </a:r>
            <a:endParaRPr lang="zh-CN" altLang="en-US" sz="1400" dirty="0">
              <a:latin typeface="Consolas" panose="020B0609020204030204" charset="0"/>
              <a:sym typeface="Arial" panose="020B0604020202020204" pitchFamily="34" charset="0"/>
            </a:endParaRPr>
          </a:p>
          <a:p>
            <a:pPr defTabSz="914400">
              <a:buSzPct val="90000"/>
              <a:buFont typeface="Wingdings" panose="05000000000000000000" charset="0"/>
              <a:buNone/>
            </a:pPr>
            <a:r>
              <a:rPr lang="zh-CN" altLang="en-US" sz="1400" dirty="0">
                <a:solidFill>
                  <a:srgbClr val="00B0F0"/>
                </a:solidFill>
                <a:latin typeface="Consolas" panose="020B0609020204030204" charset="0"/>
                <a:sym typeface="Arial" panose="020B0604020202020204" pitchFamily="34" charset="0"/>
              </a:rPr>
              <a:t>C:\Windows\notepad.exe</a:t>
            </a:r>
            <a:endParaRPr lang="zh-CN" altLang="en-US" sz="1400" dirty="0">
              <a:solidFill>
                <a:srgbClr val="00B0F0"/>
              </a:solidFill>
              <a:latin typeface="Consolas" panose="020B0609020204030204" charset="0"/>
              <a:sym typeface="Arial" panose="020B060402020202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3993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rPr>
              <a:t>符和表达式</a:t>
            </a:r>
            <a:endParaRPr lang="zh-CN" altLang="en-US" kern="1200" baseline="0" dirty="0">
              <a:solidFill>
                <a:schemeClr val="tx1"/>
              </a:solidFill>
              <a:latin typeface="+mj-lt"/>
              <a:ea typeface="+mj-ea"/>
              <a:cs typeface="+mj-cs"/>
            </a:endParaRPr>
          </a:p>
        </p:txBody>
      </p:sp>
      <p:graphicFrame>
        <p:nvGraphicFramePr>
          <p:cNvPr id="2" name="Content Placeholder -1"/>
          <p:cNvGraphicFramePr>
            <a:graphicFrameLocks noGrp="1"/>
          </p:cNvGraphicFramePr>
          <p:nvPr>
            <p:ph idx="1"/>
            <p:custDataLst>
              <p:tags r:id="rId1"/>
            </p:custDataLst>
          </p:nvPr>
        </p:nvGraphicFramePr>
        <p:xfrm>
          <a:off x="433070" y="1223645"/>
          <a:ext cx="7273290" cy="3423920"/>
        </p:xfrm>
        <a:graphic>
          <a:graphicData uri="http://schemas.openxmlformats.org/drawingml/2006/table">
            <a:tbl>
              <a:tblPr firstRow="1" bandRow="1">
                <a:tableStyleId>{5940675A-B579-460E-94D1-54222C63F5DA}</a:tableStyleId>
              </a:tblPr>
              <a:tblGrid>
                <a:gridCol w="2125345"/>
                <a:gridCol w="5147945"/>
              </a:tblGrid>
              <a:tr h="193675">
                <a:tc>
                  <a:txBody>
                    <a:bodyPr/>
                    <a:lstStyle/>
                    <a:p>
                      <a:pPr marL="0" indent="0" algn="ctr">
                        <a:buNone/>
                      </a:pPr>
                      <a:r>
                        <a:rPr lang="zh-CN" altLang="en-US" sz="1400" b="1" u="none">
                          <a:latin typeface="宋体" panose="02010600030101010101" pitchFamily="2" charset="-122"/>
                          <a:ea typeface="宋体" panose="02010600030101010101" pitchFamily="2" charset="-122"/>
                          <a:cs typeface="宋体" panose="02010600030101010101" pitchFamily="2" charset="-122"/>
                        </a:rPr>
                        <a:t>运算符</a:t>
                      </a:r>
                      <a:endParaRPr lang="zh-CN" altLang="en-US" sz="1400" b="1" u="none">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ctr">
                        <a:buNone/>
                      </a:pPr>
                      <a:r>
                        <a:rPr lang="zh-CN" altLang="en-US" sz="1400" b="1" u="none">
                          <a:latin typeface="宋体" panose="02010600030101010101" pitchFamily="2" charset="-122"/>
                          <a:ea typeface="宋体" panose="02010600030101010101" pitchFamily="2" charset="-122"/>
                          <a:cs typeface="宋体" panose="02010600030101010101" pitchFamily="2" charset="-122"/>
                        </a:rPr>
                        <a:t>功能说明</a:t>
                      </a:r>
                      <a:endParaRPr lang="zh-CN" altLang="en-US" sz="1400" b="1" u="none">
                        <a:latin typeface="宋体" panose="02010600030101010101" pitchFamily="2" charset="-122"/>
                        <a:ea typeface="宋体" panose="02010600030101010101" pitchFamily="2" charset="-122"/>
                        <a:cs typeface="宋体" panose="02010600030101010101" pitchFamily="2" charset="-122"/>
                      </a:endParaRPr>
                    </a:p>
                  </a:txBody>
                  <a:tcPr marL="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算术加法，列表、元组、字符串合并与连接，正号</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算术减法，集合差集，相反数</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算术乘法，序列重复</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真除法</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求整商，但如果操作数中有实数的话，结果为实数形式的整数</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求余数，字符串格式化</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幂运算</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&lt;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&lt;=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&gt;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&gt;=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大小比较，集合的包含关系比较</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or</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逻辑或</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and</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逻辑与</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not</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逻辑非</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in</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成员测试</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23520">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is</a:t>
                      </a:r>
                      <a:endParaRPr lang="en-US" altLang="zh-CN"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对象同一性测试，即测试是否为同一个对象或内存地址是否相同</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&amp;</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&lt;&lt;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&gt;&gt;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位或、位异或、位与、左移位、右移位、位求反</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3675">
                <a:tc>
                  <a:txBody>
                    <a:bodyPr/>
                    <a:lstStyle/>
                    <a:p>
                      <a:pPr marL="0" indent="0" algn="l">
                        <a:buNone/>
                      </a:pPr>
                      <a:r>
                        <a:rPr lang="en-US" altLang="zh-CN" sz="1400" b="0" u="none">
                          <a:latin typeface="宋体" panose="02010600030101010101" pitchFamily="2" charset="-122"/>
                          <a:ea typeface="宋体" panose="02010600030101010101" pitchFamily="2" charset="-122"/>
                          <a:cs typeface="宋体" panose="02010600030101010101" pitchFamily="2" charset="-122"/>
                        </a:rPr>
                        <a:t>&amp;</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a:t>
                      </a:r>
                      <a:r>
                        <a:rPr lang="zh-CN" altLang="en-US" sz="1400" b="0" u="none">
                          <a:latin typeface="宋体" panose="02010600030101010101" pitchFamily="2" charset="-122"/>
                          <a:ea typeface="宋体" panose="02010600030101010101" pitchFamily="2" charset="-122"/>
                          <a:cs typeface="宋体" panose="02010600030101010101" pitchFamily="2" charset="-122"/>
                        </a:rPr>
                        <a:t>、</a:t>
                      </a:r>
                      <a:r>
                        <a:rPr lang="en-US" altLang="zh-CN" sz="1400" b="0" u="none">
                          <a:latin typeface="宋体" panose="02010600030101010101" pitchFamily="2" charset="-122"/>
                          <a:ea typeface="宋体" panose="02010600030101010101" pitchFamily="2" charset="-122"/>
                          <a:cs typeface="宋体" panose="02010600030101010101" pitchFamily="2" charset="-122"/>
                        </a:rPr>
                        <a:t>^</a:t>
                      </a:r>
                      <a:endParaRPr 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lgn="l">
                        <a:buNone/>
                      </a:pPr>
                      <a:r>
                        <a:rPr lang="zh-CN" altLang="en-US" sz="1400" b="0" u="none">
                          <a:latin typeface="宋体" panose="02010600030101010101" pitchFamily="2" charset="-122"/>
                          <a:ea typeface="宋体" panose="02010600030101010101" pitchFamily="2" charset="-122"/>
                          <a:cs typeface="宋体" panose="02010600030101010101" pitchFamily="2" charset="-122"/>
                        </a:rPr>
                        <a:t>集合交集、并集、对称差集</a:t>
                      </a:r>
                      <a:endParaRPr lang="zh-CN" altLang="en-US" sz="1400" b="0" u="none">
                        <a:latin typeface="宋体" panose="02010600030101010101" pitchFamily="2" charset="-122"/>
                        <a:ea typeface="宋体" panose="02010600030101010101" pitchFamily="2" charset="-122"/>
                        <a:cs typeface="宋体" panose="02010600030101010101" pitchFamily="2" charset="-122"/>
                      </a:endParaRPr>
                    </a:p>
                  </a:txBody>
                  <a:tcPr marL="27150" marR="0" marT="0" marB="0">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4090" name="Text Box 1"/>
          <p:cNvSpPr txBox="1"/>
          <p:nvPr/>
        </p:nvSpPr>
        <p:spPr>
          <a:xfrm>
            <a:off x="5522285" y="1117002"/>
            <a:ext cx="1912478" cy="106680"/>
          </a:xfrm>
          <a:prstGeom prst="rect">
            <a:avLst/>
          </a:prstGeom>
          <a:noFill/>
          <a:ln w="9525">
            <a:noFill/>
          </a:ln>
        </p:spPr>
        <p:txBody>
          <a:bodyPr wrap="square" anchor="t">
            <a:spAutoFit/>
          </a:bodyPr>
          <a:lstStyle/>
          <a:p>
            <a:pPr algn="r"/>
            <a:r>
              <a:rPr lang="en-US" altLang="en-US" sz="100">
                <a:latin typeface="Arial" panose="020B0604020202020204" pitchFamily="34" charset="0"/>
                <a:ea typeface="宋体" panose="02010600030101010101" pitchFamily="2" charset="-122"/>
              </a:rPr>
              <a:t>Python</a:t>
            </a:r>
            <a:r>
              <a:rPr lang="zh-CN" altLang="en-US" sz="100">
                <a:latin typeface="Arial" panose="020B0604020202020204" pitchFamily="34" charset="0"/>
                <a:ea typeface="宋体" panose="02010600030101010101" pitchFamily="2" charset="-122"/>
              </a:rPr>
              <a:t>运算符与功能</a:t>
            </a:r>
            <a:endParaRPr lang="zh-CN" altLang="en-US" sz="100">
              <a:latin typeface="Arial" panose="020B0604020202020204" pitchFamily="34"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tx1"/>
                </a:solidFill>
                <a:sym typeface="+mn-ea"/>
              </a:rPr>
              <a:t>1.</a:t>
            </a:r>
            <a:r>
              <a:rPr lang="zh-CN" altLang="en-US" dirty="0">
                <a:solidFill>
                  <a:schemeClr val="tx1"/>
                </a:solidFill>
                <a:sym typeface="+mn-ea"/>
              </a:rPr>
              <a:t>4</a:t>
            </a:r>
            <a:r>
              <a:rPr lang="en-US" altLang="zh-CN" dirty="0">
                <a:solidFill>
                  <a:schemeClr val="tx1"/>
                </a:solidFill>
                <a:sym typeface="+mn-ea"/>
              </a:rPr>
              <a:t>.5  </a:t>
            </a:r>
            <a:r>
              <a:rPr lang="zh-CN" altLang="en-US" dirty="0">
                <a:solidFill>
                  <a:schemeClr val="tx1"/>
                </a:solidFill>
                <a:ea typeface="宋体" panose="02010600030101010101" pitchFamily="2" charset="-122"/>
                <a:sym typeface="+mn-ea"/>
              </a:rPr>
              <a:t>运算</a:t>
            </a:r>
            <a:r>
              <a:rPr lang="zh-CN" altLang="en-US" dirty="0">
                <a:solidFill>
                  <a:schemeClr val="tx1"/>
                </a:solidFill>
                <a:sym typeface="+mn-ea"/>
              </a:rPr>
              <a:t>符和表达式</a:t>
            </a:r>
            <a:endParaRPr lang="en-US"/>
          </a:p>
        </p:txBody>
      </p:sp>
      <p:graphicFrame>
        <p:nvGraphicFramePr>
          <p:cNvPr id="4" name="Table 3"/>
          <p:cNvGraphicFramePr/>
          <p:nvPr/>
        </p:nvGraphicFramePr>
        <p:xfrm>
          <a:off x="1485900" y="1037749"/>
          <a:ext cx="5396230" cy="4046220"/>
        </p:xfrm>
        <a:graphic>
          <a:graphicData uri="http://schemas.openxmlformats.org/drawingml/2006/table">
            <a:tbl>
              <a:tblPr firstRow="1" bandRow="1">
                <a:tableStyleId>{5C22544A-7EE6-4342-B048-85BDC9FD1C3A}</a:tableStyleId>
              </a:tblPr>
              <a:tblGrid>
                <a:gridCol w="2698115"/>
                <a:gridCol w="2698115"/>
              </a:tblGrid>
              <a:tr h="205740">
                <a:tc>
                  <a:txBody>
                    <a:bodyPr/>
                    <a:lstStyle/>
                    <a:p>
                      <a:pPr>
                        <a:buNone/>
                      </a:pPr>
                      <a:r>
                        <a:rPr lang="zh-CN" altLang="en-US" sz="900"/>
                        <a:t>运算符</a:t>
                      </a:r>
                      <a:endParaRPr lang="zh-CN" altLang="en-US" sz="900"/>
                    </a:p>
                  </a:txBody>
                  <a:tcPr marL="68580" marR="68580" marT="34290" marB="34290"/>
                </a:tc>
                <a:tc>
                  <a:txBody>
                    <a:bodyPr/>
                    <a:lstStyle/>
                    <a:p>
                      <a:pPr>
                        <a:buNone/>
                      </a:pPr>
                      <a:r>
                        <a:rPr lang="zh-CN" altLang="en-US" sz="900"/>
                        <a:t>描述</a:t>
                      </a:r>
                      <a:endParaRPr lang="zh-CN" altLang="en-US" sz="900"/>
                    </a:p>
                  </a:txBody>
                  <a:tcPr marL="68580" marR="68580" marT="34290" marB="34290"/>
                </a:tc>
              </a:tr>
              <a:tr h="205740">
                <a:tc>
                  <a:txBody>
                    <a:bodyPr/>
                    <a:lstStyle/>
                    <a:p>
                      <a:pPr>
                        <a:buNone/>
                      </a:pPr>
                      <a:r>
                        <a:rPr lang="en-US" sz="900"/>
                        <a:t>:=</a:t>
                      </a:r>
                      <a:endParaRPr lang="en-US" sz="900"/>
                    </a:p>
                  </a:txBody>
                  <a:tcPr marL="68580" marR="68580" marT="34290" marB="34290"/>
                </a:tc>
                <a:tc>
                  <a:txBody>
                    <a:bodyPr/>
                    <a:lstStyle/>
                    <a:p>
                      <a:pPr>
                        <a:buNone/>
                      </a:pPr>
                      <a:r>
                        <a:rPr lang="en-US" sz="900"/>
                        <a:t>赋值表达式</a:t>
                      </a:r>
                      <a:r>
                        <a:rPr lang="zh-CN" sz="900">
                          <a:ea typeface="宋体" panose="02010600030101010101" pitchFamily="2" charset="-122"/>
                        </a:rPr>
                        <a:t>，</a:t>
                      </a:r>
                      <a:r>
                        <a:rPr lang="en-US" altLang="zh-CN" sz="900">
                          <a:ea typeface="宋体" panose="02010600030101010101" pitchFamily="2" charset="-122"/>
                        </a:rPr>
                        <a:t>Python 3.8</a:t>
                      </a:r>
                      <a:r>
                        <a:rPr lang="zh-CN" altLang="en-US" sz="900">
                          <a:ea typeface="宋体" panose="02010600030101010101" pitchFamily="2" charset="-122"/>
                        </a:rPr>
                        <a:t>新增</a:t>
                      </a:r>
                      <a:endParaRPr lang="zh-CN" altLang="en-US" sz="900">
                        <a:ea typeface="宋体" panose="02010600030101010101" pitchFamily="2" charset="-122"/>
                      </a:endParaRPr>
                    </a:p>
                  </a:txBody>
                  <a:tcPr marL="68580" marR="68580" marT="34290" marB="34290"/>
                </a:tc>
              </a:tr>
              <a:tr h="205740">
                <a:tc>
                  <a:txBody>
                    <a:bodyPr/>
                    <a:lstStyle/>
                    <a:p>
                      <a:pPr>
                        <a:buNone/>
                      </a:pPr>
                      <a:r>
                        <a:rPr lang="en-US" sz="900"/>
                        <a:t>lambda</a:t>
                      </a:r>
                      <a:endParaRPr lang="en-US" sz="900"/>
                    </a:p>
                  </a:txBody>
                  <a:tcPr marL="68580" marR="68580" marT="34290" marB="34290"/>
                </a:tc>
                <a:tc>
                  <a:txBody>
                    <a:bodyPr/>
                    <a:lstStyle/>
                    <a:p>
                      <a:pPr>
                        <a:buNone/>
                      </a:pPr>
                      <a:r>
                        <a:rPr lang="en-US" sz="900"/>
                        <a:t>lambda 表达式</a:t>
                      </a:r>
                      <a:endParaRPr lang="en-US" sz="900"/>
                    </a:p>
                  </a:txBody>
                  <a:tcPr marL="68580" marR="68580" marT="34290" marB="34290"/>
                </a:tc>
              </a:tr>
              <a:tr h="205740">
                <a:tc>
                  <a:txBody>
                    <a:bodyPr/>
                    <a:lstStyle/>
                    <a:p>
                      <a:pPr>
                        <a:buNone/>
                      </a:pPr>
                      <a:r>
                        <a:rPr lang="en-US" sz="900"/>
                        <a:t>if -- else</a:t>
                      </a:r>
                      <a:endParaRPr lang="en-US" sz="900"/>
                    </a:p>
                  </a:txBody>
                  <a:tcPr marL="68580" marR="68580" marT="34290" marB="34290"/>
                </a:tc>
                <a:tc>
                  <a:txBody>
                    <a:bodyPr/>
                    <a:lstStyle/>
                    <a:p>
                      <a:pPr>
                        <a:buNone/>
                      </a:pPr>
                      <a:r>
                        <a:rPr lang="en-US" sz="900"/>
                        <a:t>条件表达式</a:t>
                      </a:r>
                      <a:endParaRPr lang="en-US" sz="900"/>
                    </a:p>
                  </a:txBody>
                  <a:tcPr marL="68580" marR="68580" marT="34290" marB="34290"/>
                </a:tc>
              </a:tr>
              <a:tr h="205740">
                <a:tc>
                  <a:txBody>
                    <a:bodyPr/>
                    <a:lstStyle/>
                    <a:p>
                      <a:pPr>
                        <a:buNone/>
                      </a:pPr>
                      <a:r>
                        <a:rPr lang="en-US" sz="900"/>
                        <a:t>or</a:t>
                      </a:r>
                      <a:endParaRPr lang="en-US" sz="900"/>
                    </a:p>
                  </a:txBody>
                  <a:tcPr marL="68580" marR="68580" marT="34290" marB="34290"/>
                </a:tc>
                <a:tc>
                  <a:txBody>
                    <a:bodyPr/>
                    <a:lstStyle/>
                    <a:p>
                      <a:pPr>
                        <a:buNone/>
                      </a:pPr>
                      <a:r>
                        <a:rPr lang="zh-CN" altLang="en-US" sz="900"/>
                        <a:t>逻辑或运算</a:t>
                      </a:r>
                      <a:endParaRPr lang="zh-CN" altLang="en-US" sz="900"/>
                    </a:p>
                  </a:txBody>
                  <a:tcPr marL="68580" marR="68580" marT="34290" marB="34290"/>
                </a:tc>
              </a:tr>
              <a:tr h="205740">
                <a:tc>
                  <a:txBody>
                    <a:bodyPr/>
                    <a:lstStyle/>
                    <a:p>
                      <a:pPr>
                        <a:buNone/>
                      </a:pPr>
                      <a:r>
                        <a:rPr lang="en-US" sz="900"/>
                        <a:t>and</a:t>
                      </a:r>
                      <a:endParaRPr lang="en-US" sz="900"/>
                    </a:p>
                  </a:txBody>
                  <a:tcPr marL="68580" marR="68580" marT="34290" marB="34290"/>
                </a:tc>
                <a:tc>
                  <a:txBody>
                    <a:bodyPr/>
                    <a:lstStyle/>
                    <a:p>
                      <a:pPr>
                        <a:buNone/>
                      </a:pPr>
                      <a:r>
                        <a:rPr lang="zh-CN" altLang="en-US" sz="900"/>
                        <a:t>逻辑与运算</a:t>
                      </a:r>
                      <a:endParaRPr lang="zh-CN" altLang="en-US" sz="900"/>
                    </a:p>
                  </a:txBody>
                  <a:tcPr marL="68580" marR="68580" marT="34290" marB="34290"/>
                </a:tc>
              </a:tr>
              <a:tr h="205740">
                <a:tc>
                  <a:txBody>
                    <a:bodyPr/>
                    <a:lstStyle/>
                    <a:p>
                      <a:pPr>
                        <a:buNone/>
                      </a:pPr>
                      <a:r>
                        <a:rPr lang="en-US" sz="900"/>
                        <a:t>not</a:t>
                      </a:r>
                      <a:endParaRPr lang="en-US" sz="900"/>
                    </a:p>
                  </a:txBody>
                  <a:tcPr marL="68580" marR="68580" marT="34290" marB="34290"/>
                </a:tc>
                <a:tc>
                  <a:txBody>
                    <a:bodyPr/>
                    <a:lstStyle/>
                    <a:p>
                      <a:pPr>
                        <a:buNone/>
                      </a:pPr>
                      <a:r>
                        <a:rPr lang="zh-CN" altLang="en-US" sz="900"/>
                        <a:t>逻辑非运算</a:t>
                      </a:r>
                      <a:endParaRPr lang="zh-CN" altLang="en-US" sz="900"/>
                    </a:p>
                  </a:txBody>
                  <a:tcPr marL="68580" marR="68580" marT="34290" marB="34290"/>
                </a:tc>
              </a:tr>
              <a:tr h="205740">
                <a:tc>
                  <a:txBody>
                    <a:bodyPr/>
                    <a:lstStyle/>
                    <a:p>
                      <a:pPr>
                        <a:buNone/>
                      </a:pPr>
                      <a:r>
                        <a:rPr lang="en-US" sz="900"/>
                        <a:t>in, not in, is, is not, &lt;, &lt;=, &gt;, &gt;=, !=, ==</a:t>
                      </a:r>
                      <a:endParaRPr lang="en-US" sz="900"/>
                    </a:p>
                  </a:txBody>
                  <a:tcPr marL="68580" marR="68580" marT="34290" marB="34290"/>
                </a:tc>
                <a:tc>
                  <a:txBody>
                    <a:bodyPr/>
                    <a:lstStyle/>
                    <a:p>
                      <a:pPr>
                        <a:buNone/>
                      </a:pPr>
                      <a:r>
                        <a:rPr lang="zh-CN" altLang="en-US" sz="900"/>
                        <a:t>测试、比较</a:t>
                      </a:r>
                      <a:endParaRPr lang="zh-CN" altLang="en-US" sz="900"/>
                    </a:p>
                  </a:txBody>
                  <a:tcPr marL="68580" marR="68580" marT="34290" marB="34290"/>
                </a:tc>
              </a:tr>
              <a:tr h="205740">
                <a:tc>
                  <a:txBody>
                    <a:bodyPr/>
                    <a:lstStyle/>
                    <a:p>
                      <a:pPr>
                        <a:buNone/>
                      </a:pPr>
                      <a:r>
                        <a:rPr lang="en-US" sz="900"/>
                        <a:t>|</a:t>
                      </a:r>
                      <a:endParaRPr lang="en-US" sz="900"/>
                    </a:p>
                  </a:txBody>
                  <a:tcPr marL="68580" marR="68580" marT="34290" marB="34290"/>
                </a:tc>
                <a:tc>
                  <a:txBody>
                    <a:bodyPr/>
                    <a:lstStyle/>
                    <a:p>
                      <a:pPr>
                        <a:buNone/>
                      </a:pPr>
                      <a:r>
                        <a:rPr lang="zh-CN" altLang="en-US" sz="900"/>
                        <a:t>位或运算</a:t>
                      </a:r>
                      <a:endParaRPr lang="zh-CN" altLang="en-US" sz="900"/>
                    </a:p>
                  </a:txBody>
                  <a:tcPr marL="68580" marR="68580" marT="34290" marB="34290"/>
                </a:tc>
              </a:tr>
              <a:tr h="205740">
                <a:tc>
                  <a:txBody>
                    <a:bodyPr/>
                    <a:lstStyle/>
                    <a:p>
                      <a:pPr>
                        <a:buNone/>
                      </a:pPr>
                      <a:r>
                        <a:rPr lang="en-US" sz="900"/>
                        <a:t>^</a:t>
                      </a:r>
                      <a:endParaRPr lang="en-US" sz="900"/>
                    </a:p>
                  </a:txBody>
                  <a:tcPr marL="68580" marR="68580" marT="34290" marB="34290"/>
                </a:tc>
                <a:tc>
                  <a:txBody>
                    <a:bodyPr/>
                    <a:lstStyle/>
                    <a:p>
                      <a:pPr>
                        <a:buNone/>
                      </a:pPr>
                      <a:r>
                        <a:rPr lang="zh-CN" altLang="en-US" sz="900"/>
                        <a:t>位异或运算</a:t>
                      </a:r>
                      <a:endParaRPr lang="zh-CN" altLang="en-US" sz="900"/>
                    </a:p>
                  </a:txBody>
                  <a:tcPr marL="68580" marR="68580" marT="34290" marB="34290"/>
                </a:tc>
              </a:tr>
              <a:tr h="205740">
                <a:tc>
                  <a:txBody>
                    <a:bodyPr/>
                    <a:lstStyle/>
                    <a:p>
                      <a:pPr>
                        <a:buNone/>
                      </a:pPr>
                      <a:r>
                        <a:rPr lang="en-US" sz="900"/>
                        <a:t>&amp;</a:t>
                      </a:r>
                      <a:endParaRPr lang="en-US" sz="900"/>
                    </a:p>
                  </a:txBody>
                  <a:tcPr marL="68580" marR="68580" marT="34290" marB="34290"/>
                </a:tc>
                <a:tc>
                  <a:txBody>
                    <a:bodyPr/>
                    <a:lstStyle/>
                    <a:p>
                      <a:pPr>
                        <a:buNone/>
                      </a:pPr>
                      <a:r>
                        <a:rPr lang="zh-CN" altLang="en-US" sz="900"/>
                        <a:t>位与运算</a:t>
                      </a:r>
                      <a:endParaRPr lang="zh-CN" altLang="en-US" sz="900"/>
                    </a:p>
                  </a:txBody>
                  <a:tcPr marL="68580" marR="68580" marT="34290" marB="34290"/>
                </a:tc>
              </a:tr>
              <a:tr h="205740">
                <a:tc>
                  <a:txBody>
                    <a:bodyPr/>
                    <a:lstStyle/>
                    <a:p>
                      <a:pPr>
                        <a:buNone/>
                      </a:pPr>
                      <a:r>
                        <a:rPr lang="en-US" sz="900"/>
                        <a:t>&lt;&lt;, &gt;&gt;</a:t>
                      </a:r>
                      <a:endParaRPr lang="en-US" sz="900"/>
                    </a:p>
                  </a:txBody>
                  <a:tcPr marL="68580" marR="68580" marT="34290" marB="34290"/>
                </a:tc>
                <a:tc>
                  <a:txBody>
                    <a:bodyPr/>
                    <a:lstStyle/>
                    <a:p>
                      <a:pPr>
                        <a:buNone/>
                      </a:pPr>
                      <a:r>
                        <a:rPr lang="zh-CN" altLang="en-US" sz="900"/>
                        <a:t>左移位，右移位</a:t>
                      </a:r>
                      <a:endParaRPr lang="zh-CN" altLang="en-US" sz="900"/>
                    </a:p>
                  </a:txBody>
                  <a:tcPr marL="68580" marR="68580" marT="34290" marB="34290"/>
                </a:tc>
              </a:tr>
              <a:tr h="205740">
                <a:tc>
                  <a:txBody>
                    <a:bodyPr/>
                    <a:lstStyle/>
                    <a:p>
                      <a:pPr>
                        <a:buNone/>
                      </a:pPr>
                      <a:r>
                        <a:rPr lang="en-US" sz="900"/>
                        <a:t>+, -</a:t>
                      </a:r>
                      <a:endParaRPr lang="en-US" sz="900"/>
                    </a:p>
                  </a:txBody>
                  <a:tcPr marL="68580" marR="68580" marT="34290" marB="34290"/>
                </a:tc>
                <a:tc>
                  <a:txBody>
                    <a:bodyPr/>
                    <a:lstStyle/>
                    <a:p>
                      <a:pPr>
                        <a:buNone/>
                      </a:pPr>
                      <a:r>
                        <a:rPr lang="zh-CN" altLang="en-US" sz="900"/>
                        <a:t>加，减</a:t>
                      </a:r>
                      <a:endParaRPr lang="zh-CN" altLang="en-US" sz="900"/>
                    </a:p>
                  </a:txBody>
                  <a:tcPr marL="68580" marR="68580" marT="34290" marB="34290"/>
                </a:tc>
              </a:tr>
              <a:tr h="205740">
                <a:tc>
                  <a:txBody>
                    <a:bodyPr/>
                    <a:lstStyle/>
                    <a:p>
                      <a:pPr>
                        <a:buNone/>
                      </a:pPr>
                      <a:r>
                        <a:rPr lang="en-US" sz="900"/>
                        <a:t>*, @, /, //, %</a:t>
                      </a:r>
                      <a:endParaRPr lang="en-US" sz="900"/>
                    </a:p>
                  </a:txBody>
                  <a:tcPr marL="68580" marR="68580" marT="34290" marB="34290"/>
                </a:tc>
                <a:tc>
                  <a:txBody>
                    <a:bodyPr/>
                    <a:lstStyle/>
                    <a:p>
                      <a:pPr>
                        <a:buNone/>
                      </a:pPr>
                      <a:r>
                        <a:rPr lang="zh-CN" altLang="en-US" sz="900"/>
                        <a:t>乘，矩阵乘，除，整除，取余 </a:t>
                      </a:r>
                      <a:endParaRPr lang="zh-CN" altLang="en-US" sz="900"/>
                    </a:p>
                  </a:txBody>
                  <a:tcPr marL="68580" marR="68580" marT="34290" marB="34290"/>
                </a:tc>
              </a:tr>
              <a:tr h="205740">
                <a:tc>
                  <a:txBody>
                    <a:bodyPr/>
                    <a:lstStyle/>
                    <a:p>
                      <a:pPr>
                        <a:buNone/>
                      </a:pPr>
                      <a:r>
                        <a:rPr lang="en-US" sz="900"/>
                        <a:t>+x, -x, ~x</a:t>
                      </a:r>
                      <a:endParaRPr lang="en-US" sz="900"/>
                    </a:p>
                  </a:txBody>
                  <a:tcPr marL="68580" marR="68580" marT="34290" marB="34290"/>
                </a:tc>
                <a:tc>
                  <a:txBody>
                    <a:bodyPr/>
                    <a:lstStyle/>
                    <a:p>
                      <a:pPr>
                        <a:buNone/>
                      </a:pPr>
                      <a:r>
                        <a:rPr lang="zh-CN" altLang="en-US" sz="900"/>
                        <a:t>正，负，位求反</a:t>
                      </a:r>
                      <a:endParaRPr lang="zh-CN" altLang="en-US" sz="900"/>
                    </a:p>
                  </a:txBody>
                  <a:tcPr marL="68580" marR="68580" marT="34290" marB="34290"/>
                </a:tc>
              </a:tr>
              <a:tr h="205740">
                <a:tc>
                  <a:txBody>
                    <a:bodyPr/>
                    <a:lstStyle/>
                    <a:p>
                      <a:pPr>
                        <a:buNone/>
                      </a:pPr>
                      <a:r>
                        <a:rPr lang="en-US" sz="900"/>
                        <a:t>**</a:t>
                      </a:r>
                      <a:endParaRPr lang="en-US" sz="900"/>
                    </a:p>
                  </a:txBody>
                  <a:tcPr marL="68580" marR="68580" marT="34290" marB="34290"/>
                </a:tc>
                <a:tc>
                  <a:txBody>
                    <a:bodyPr/>
                    <a:lstStyle/>
                    <a:p>
                      <a:pPr>
                        <a:buNone/>
                      </a:pPr>
                      <a:r>
                        <a:rPr lang="zh-CN" altLang="en-US" sz="900"/>
                        <a:t>幂运算，具有右结合性</a:t>
                      </a:r>
                      <a:endParaRPr lang="zh-CN" altLang="en-US" sz="900"/>
                    </a:p>
                  </a:txBody>
                  <a:tcPr marL="68580" marR="68580" marT="34290" marB="34290"/>
                </a:tc>
              </a:tr>
              <a:tr h="205740">
                <a:tc>
                  <a:txBody>
                    <a:bodyPr/>
                    <a:lstStyle/>
                    <a:p>
                      <a:pPr>
                        <a:buNone/>
                      </a:pPr>
                      <a:r>
                        <a:rPr lang="en-US" sz="900"/>
                        <a:t>await x</a:t>
                      </a:r>
                      <a:endParaRPr lang="en-US" sz="900"/>
                    </a:p>
                  </a:txBody>
                  <a:tcPr marL="68580" marR="68580" marT="34290" marB="34290"/>
                </a:tc>
                <a:tc>
                  <a:txBody>
                    <a:bodyPr/>
                    <a:lstStyle/>
                    <a:p>
                      <a:pPr>
                        <a:buNone/>
                      </a:pPr>
                      <a:r>
                        <a:rPr lang="en-US" altLang="zh-CN" sz="900"/>
                        <a:t>await</a:t>
                      </a:r>
                      <a:r>
                        <a:rPr lang="zh-CN" altLang="en-US" sz="900"/>
                        <a:t>表达式</a:t>
                      </a:r>
                      <a:endParaRPr lang="zh-CN" altLang="en-US" sz="900"/>
                    </a:p>
                  </a:txBody>
                  <a:tcPr marL="68580" marR="68580" marT="34290" marB="34290"/>
                </a:tc>
              </a:tr>
              <a:tr h="205740">
                <a:tc>
                  <a:txBody>
                    <a:bodyPr/>
                    <a:lstStyle/>
                    <a:p>
                      <a:pPr>
                        <a:buNone/>
                      </a:pPr>
                      <a:r>
                        <a:rPr lang="en-US" sz="900"/>
                        <a:t>x[index], x[index:index], x(arguments...), x.attribute</a:t>
                      </a:r>
                      <a:endParaRPr lang="en-US" sz="900"/>
                    </a:p>
                  </a:txBody>
                  <a:tcPr marL="68580" marR="68580" marT="34290" marB="34290"/>
                </a:tc>
                <a:tc>
                  <a:txBody>
                    <a:bodyPr/>
                    <a:lstStyle/>
                    <a:p>
                      <a:pPr>
                        <a:buNone/>
                      </a:pPr>
                      <a:r>
                        <a:rPr lang="zh-CN" altLang="en-US" sz="900"/>
                        <a:t>抽取，切片，调用，属性引用</a:t>
                      </a:r>
                      <a:endParaRPr lang="zh-CN" altLang="en-US" sz="900"/>
                    </a:p>
                  </a:txBody>
                  <a:tcPr marL="68580" marR="68580" marT="34290" marB="34290"/>
                </a:tc>
              </a:tr>
              <a:tr h="342900">
                <a:tc>
                  <a:txBody>
                    <a:bodyPr/>
                    <a:lstStyle/>
                    <a:p>
                      <a:pPr>
                        <a:buNone/>
                      </a:pPr>
                      <a:r>
                        <a:rPr lang="en-US" sz="900"/>
                        <a:t>(expressions...),</a:t>
                      </a:r>
                      <a:endParaRPr lang="en-US" sz="900"/>
                    </a:p>
                    <a:p>
                      <a:pPr>
                        <a:buNone/>
                      </a:pPr>
                      <a:r>
                        <a:rPr lang="en-US" sz="900"/>
                        <a:t>[expressions...], {key: value...}, {expressions...}</a:t>
                      </a:r>
                      <a:endParaRPr lang="en-US" sz="900"/>
                    </a:p>
                  </a:txBody>
                  <a:tcPr marL="68580" marR="68580" marT="34290" marB="34290"/>
                </a:tc>
                <a:tc>
                  <a:txBody>
                    <a:bodyPr/>
                    <a:lstStyle/>
                    <a:p>
                      <a:pPr>
                        <a:buNone/>
                      </a:pPr>
                      <a:r>
                        <a:rPr lang="zh-CN" altLang="en-US" sz="900"/>
                        <a:t>绑定或加圆括号的表达式，列表显示，字典显示，集合显示</a:t>
                      </a:r>
                      <a:endParaRPr lang="zh-CN" altLang="en-US" sz="900"/>
                    </a:p>
                  </a:txBody>
                  <a:tcPr marL="68580" marR="68580" marT="34290" marB="34290"/>
                </a:tc>
              </a:tr>
            </a:tbl>
          </a:graphicData>
        </a:graphic>
      </p:graphicFrame>
      <p:cxnSp>
        <p:nvCxnSpPr>
          <p:cNvPr id="5" name="Straight Arrow Connector 4"/>
          <p:cNvCxnSpPr/>
          <p:nvPr/>
        </p:nvCxnSpPr>
        <p:spPr>
          <a:xfrm>
            <a:off x="7044690" y="1037749"/>
            <a:ext cx="0" cy="3837623"/>
          </a:xfrm>
          <a:prstGeom prst="straightConnector1">
            <a:avLst/>
          </a:prstGeom>
          <a:ln w="57150">
            <a:gradFill>
              <a:gsLst>
                <a:gs pos="0">
                  <a:schemeClr val="accent1">
                    <a:lumMod val="5000"/>
                    <a:lumOff val="95000"/>
                  </a:schemeClr>
                </a:gs>
                <a:gs pos="31000">
                  <a:schemeClr val="accent1">
                    <a:lumMod val="45000"/>
                    <a:lumOff val="55000"/>
                  </a:schemeClr>
                </a:gs>
                <a:gs pos="77000">
                  <a:schemeClr val="tx1"/>
                </a:gs>
                <a:gs pos="100000">
                  <a:schemeClr val="tx1"/>
                </a:gs>
              </a:gsLst>
              <a:lin ang="5400000" scaled="1"/>
            </a:gradFill>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6971665" y="2263140"/>
            <a:ext cx="459740" cy="1691640"/>
          </a:xfrm>
          <a:prstGeom prst="rect">
            <a:avLst/>
          </a:prstGeom>
          <a:noFill/>
        </p:spPr>
        <p:txBody>
          <a:bodyPr vert="eaVert" wrap="none" rtlCol="0">
            <a:spAutoFit/>
          </a:bodyPr>
          <a:lstStyle/>
          <a:p>
            <a:r>
              <a:rPr lang="zh-CN" altLang="en-US" sz="1800"/>
              <a:t>优先级从低到高</a:t>
            </a:r>
            <a:endParaRPr lang="zh-CN" altLang="en-US" sz="1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2"/>
          <p:cNvSpPr>
            <a:spLocks noGrp="1"/>
          </p:cNvSpPr>
          <p:nvPr>
            <p:ph idx="1"/>
          </p:nvPr>
        </p:nvSpPr>
        <p:spPr>
          <a:xfrm>
            <a:off x="457200" y="1200150"/>
            <a:ext cx="8229600" cy="3629025"/>
          </a:xfrm>
        </p:spPr>
        <p:txBody>
          <a:bodyPr anchor="t"/>
          <a:lstStyle/>
          <a:p>
            <a:pPr>
              <a:lnSpc>
                <a:spcPct val="150000"/>
              </a:lnSpc>
              <a:spcBef>
                <a:spcPts val="0"/>
              </a:spcBef>
              <a:buFont typeface="Wingdings" panose="05000000000000000000" charset="0"/>
              <a:buChar char="§"/>
            </a:pPr>
            <a:r>
              <a:rPr lang="zh-CN" altLang="en-US" sz="1800"/>
              <a:t>+运算符除了用于算术加法以外，还可以用于列表、元组、字符串的连接，但不支持不同类型的对象之间相加或连接。</a:t>
            </a:r>
            <a:endParaRPr lang="zh-CN" altLang="en-US" sz="1800"/>
          </a:p>
          <a:p>
            <a:pPr>
              <a:buNone/>
            </a:pPr>
            <a:r>
              <a:rPr lang="zh-CN" altLang="en-US" sz="1400"/>
              <a:t>&gt;&gt;&gt; [1, 2, 3] + [4, 5, 6]          #</a:t>
            </a:r>
            <a:r>
              <a:rPr lang="zh-CN" altLang="en-US" sz="1400">
                <a:solidFill>
                  <a:srgbClr val="FF0000"/>
                </a:solidFill>
              </a:rPr>
              <a:t>连接两个列表</a:t>
            </a:r>
            <a:endParaRPr lang="zh-CN" altLang="en-US" sz="1400">
              <a:solidFill>
                <a:srgbClr val="FF0000"/>
              </a:solidFill>
            </a:endParaRPr>
          </a:p>
          <a:p>
            <a:pPr>
              <a:buNone/>
            </a:pPr>
            <a:r>
              <a:rPr lang="zh-CN" altLang="en-US" sz="1400">
                <a:solidFill>
                  <a:srgbClr val="00B0F0"/>
                </a:solidFill>
              </a:rPr>
              <a:t>[1, 2, 3, 4, 5, 6]</a:t>
            </a:r>
            <a:endParaRPr lang="zh-CN" altLang="en-US" sz="1400">
              <a:solidFill>
                <a:srgbClr val="00B0F0"/>
              </a:solidFill>
            </a:endParaRPr>
          </a:p>
          <a:p>
            <a:pPr>
              <a:buNone/>
            </a:pPr>
            <a:r>
              <a:rPr lang="zh-CN" altLang="en-US" sz="1400"/>
              <a:t>&gt;&gt;&gt; (1, 2, 3) + (4,)                #连接两个元组</a:t>
            </a:r>
            <a:endParaRPr lang="zh-CN" altLang="en-US" sz="1400"/>
          </a:p>
          <a:p>
            <a:pPr>
              <a:buNone/>
            </a:pPr>
            <a:r>
              <a:rPr lang="zh-CN" altLang="en-US" sz="1400">
                <a:solidFill>
                  <a:srgbClr val="00B0F0"/>
                </a:solidFill>
              </a:rPr>
              <a:t>(1, 2, 3, 4)</a:t>
            </a:r>
            <a:endParaRPr lang="zh-CN" altLang="en-US" sz="1400">
              <a:solidFill>
                <a:srgbClr val="00B0F0"/>
              </a:solidFill>
            </a:endParaRPr>
          </a:p>
          <a:p>
            <a:pPr>
              <a:buNone/>
            </a:pPr>
            <a:r>
              <a:rPr lang="zh-CN" altLang="en-US" sz="1400"/>
              <a:t>&gt;&gt;&gt; 'abcd' + '1234'               #连接两个字符串</a:t>
            </a:r>
            <a:endParaRPr lang="zh-CN" altLang="en-US" sz="1400"/>
          </a:p>
          <a:p>
            <a:pPr>
              <a:buNone/>
            </a:pPr>
            <a:r>
              <a:rPr lang="zh-CN" altLang="en-US" sz="1400">
                <a:solidFill>
                  <a:srgbClr val="00B0F0"/>
                </a:solidFill>
              </a:rPr>
              <a:t>'abcd1234'</a:t>
            </a:r>
            <a:endParaRPr lang="zh-CN" altLang="en-US" sz="1400">
              <a:solidFill>
                <a:srgbClr val="00B0F0"/>
              </a:solidFill>
            </a:endParaRPr>
          </a:p>
          <a:p>
            <a:pPr>
              <a:buNone/>
            </a:pPr>
            <a:r>
              <a:rPr lang="zh-CN" altLang="en-US" sz="1400"/>
              <a:t>&gt;&gt;&gt; 'A' + 1                            #不支持字符与数字相加，抛出异常</a:t>
            </a:r>
            <a:endParaRPr lang="zh-CN" altLang="en-US" sz="1400"/>
          </a:p>
          <a:p>
            <a:pPr>
              <a:buNone/>
            </a:pPr>
            <a:r>
              <a:rPr lang="zh-CN" altLang="en-US" sz="1400">
                <a:solidFill>
                  <a:srgbClr val="FF0000"/>
                </a:solidFill>
              </a:rPr>
              <a:t>TypeError: Can't convert 'int' object to str implicitly</a:t>
            </a:r>
            <a:endParaRPr lang="zh-CN" altLang="en-US" sz="1400">
              <a:solidFill>
                <a:srgbClr val="FF0000"/>
              </a:solidFill>
            </a:endParaRPr>
          </a:p>
          <a:p>
            <a:pPr>
              <a:buNone/>
            </a:pPr>
            <a:r>
              <a:rPr lang="zh-CN" altLang="en-US" sz="1400"/>
              <a:t>&gt;&gt;&gt; True + 3                        #Python内部把True当作1处理</a:t>
            </a:r>
            <a:endParaRPr lang="zh-CN" altLang="en-US" sz="1400"/>
          </a:p>
          <a:p>
            <a:pPr>
              <a:buNone/>
            </a:pPr>
            <a:r>
              <a:rPr lang="zh-CN" altLang="en-US" sz="1400">
                <a:solidFill>
                  <a:srgbClr val="00B0F0"/>
                </a:solidFill>
              </a:rPr>
              <a:t>4</a:t>
            </a:r>
            <a:endParaRPr lang="zh-CN" altLang="en-US" sz="1400">
              <a:solidFill>
                <a:srgbClr val="00B0F0"/>
              </a:solidFill>
            </a:endParaRPr>
          </a:p>
          <a:p>
            <a:pPr>
              <a:buNone/>
            </a:pPr>
            <a:r>
              <a:rPr lang="zh-CN" altLang="en-US" sz="1400"/>
              <a:t>&gt;&gt;&gt; False + 3                      #把False当作0处理</a:t>
            </a:r>
            <a:endParaRPr lang="zh-CN" altLang="en-US" sz="1400"/>
          </a:p>
          <a:p>
            <a:pPr>
              <a:buNone/>
            </a:pPr>
            <a:r>
              <a:rPr lang="zh-CN" altLang="en-US" sz="1400">
                <a:solidFill>
                  <a:srgbClr val="00B0F0"/>
                </a:solidFill>
              </a:rPr>
              <a:t>3</a:t>
            </a:r>
            <a:endParaRPr lang="zh-CN" altLang="en-US" sz="1400">
              <a:solidFill>
                <a:srgbClr val="00B0F0"/>
              </a:solidFill>
            </a:endParaRPr>
          </a:p>
        </p:txBody>
      </p:sp>
      <p:sp>
        <p:nvSpPr>
          <p:cNvPr id="45058" name="标题 41985"/>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rPr>
              <a:t>符和表达式</a:t>
            </a:r>
            <a:endParaRPr lang="zh-CN" altLang="en-US" kern="1200" baseline="0" dirty="0">
              <a:solidFill>
                <a:schemeClr val="tx1"/>
              </a:solidFill>
              <a:latin typeface="+mj-lt"/>
              <a:ea typeface="+mj-ea"/>
              <a:cs typeface="+mj-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6082" name="标题 43009"/>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rPr>
              <a:t>符和表达式</a:t>
            </a:r>
            <a:endParaRPr lang="zh-CN" altLang="en-US" kern="1200" baseline="0" dirty="0">
              <a:solidFill>
                <a:schemeClr val="tx1"/>
              </a:solidFill>
              <a:latin typeface="+mj-lt"/>
              <a:ea typeface="+mj-ea"/>
              <a:cs typeface="+mj-cs"/>
            </a:endParaRPr>
          </a:p>
        </p:txBody>
      </p:sp>
      <p:sp>
        <p:nvSpPr>
          <p:cNvPr id="46083" name="文本占位符 43010"/>
          <p:cNvSpPr>
            <a:spLocks noGrp="1"/>
          </p:cNvSpPr>
          <p:nvPr>
            <p:ph idx="1"/>
          </p:nvPr>
        </p:nvSpPr>
        <p:spPr/>
        <p:txBody>
          <a:bodyPr anchor="t"/>
          <a:lstStyle/>
          <a:p>
            <a:pPr>
              <a:spcBef>
                <a:spcPct val="0"/>
              </a:spcBef>
              <a:buFont typeface="Wingdings" panose="05000000000000000000" charset="0"/>
              <a:buChar char="§"/>
            </a:pPr>
            <a:r>
              <a:rPr lang="en-US" altLang="zh-CN" sz="1800">
                <a:latin typeface="宋体" panose="02010600030101010101" pitchFamily="2" charset="-122"/>
              </a:rPr>
              <a:t>*</a:t>
            </a:r>
            <a:r>
              <a:rPr lang="zh-CN" altLang="en-US" sz="1800">
                <a:latin typeface="宋体" panose="02010600030101010101" pitchFamily="2" charset="-122"/>
              </a:rPr>
              <a:t>运算符不仅可以用于</a:t>
            </a:r>
            <a:r>
              <a:rPr lang="zh-CN" altLang="en-US" sz="1800" b="1">
                <a:solidFill>
                  <a:srgbClr val="FF0000"/>
                </a:solidFill>
                <a:latin typeface="宋体" panose="02010600030101010101" pitchFamily="2" charset="-122"/>
              </a:rPr>
              <a:t>数值乘法</a:t>
            </a:r>
            <a:r>
              <a:rPr lang="zh-CN" altLang="en-US" sz="1800">
                <a:latin typeface="宋体" panose="02010600030101010101" pitchFamily="2" charset="-122"/>
              </a:rPr>
              <a:t>，还可以用于列表、字符串、元组等类型，当列表、字符串或元组等类型变量与整数进行“</a:t>
            </a:r>
            <a:r>
              <a:rPr lang="en-US" altLang="zh-CN" sz="1800">
                <a:latin typeface="宋体" panose="02010600030101010101" pitchFamily="2" charset="-122"/>
              </a:rPr>
              <a:t>*”</a:t>
            </a:r>
            <a:r>
              <a:rPr lang="zh-CN" altLang="en-US" sz="1800">
                <a:latin typeface="宋体" panose="02010600030101010101" pitchFamily="2" charset="-122"/>
              </a:rPr>
              <a:t>运算时，表示</a:t>
            </a:r>
            <a:r>
              <a:rPr lang="zh-CN" altLang="en-US" sz="1800" b="1">
                <a:solidFill>
                  <a:srgbClr val="FF0000"/>
                </a:solidFill>
                <a:latin typeface="宋体" panose="02010600030101010101" pitchFamily="2" charset="-122"/>
              </a:rPr>
              <a:t>对内容进行重复</a:t>
            </a:r>
            <a:r>
              <a:rPr lang="zh-CN" altLang="en-US" sz="1800">
                <a:latin typeface="宋体" panose="02010600030101010101" pitchFamily="2" charset="-122"/>
              </a:rPr>
              <a:t>并返回重复后的新对象。</a:t>
            </a:r>
            <a:endParaRPr lang="zh-CN" altLang="en-US" sz="1800">
              <a:latin typeface="宋体" panose="02010600030101010101" pitchFamily="2" charset="-122"/>
            </a:endParaRPr>
          </a:p>
          <a:p>
            <a:pPr>
              <a:lnSpc>
                <a:spcPct val="80000"/>
              </a:lnSpc>
              <a:buNone/>
            </a:pPr>
            <a:r>
              <a:rPr lang="en-US" altLang="zh-CN" sz="1350">
                <a:latin typeface="Consolas" panose="020B0609020204030204" charset="0"/>
              </a:rPr>
              <a:t>&gt;&gt;&gt; 2.0 * 3            </a:t>
            </a:r>
            <a:r>
              <a:rPr lang="en-US" altLang="zh-CN" sz="1350">
                <a:latin typeface="Consolas" panose="020B0609020204030204" charset="0"/>
                <a:sym typeface="Arial" panose="020B0604020202020204" charset="-122"/>
              </a:rPr>
              <a:t>      </a:t>
            </a:r>
            <a:r>
              <a:rPr lang="en-US" altLang="zh-CN" sz="1350">
                <a:latin typeface="Consolas" panose="020B0609020204030204" charset="0"/>
              </a:rPr>
              <a:t>   #</a:t>
            </a:r>
            <a:r>
              <a:rPr lang="zh-CN" altLang="en-US" sz="1350">
                <a:latin typeface="Consolas" panose="020B0609020204030204" charset="0"/>
              </a:rPr>
              <a:t>浮点数与整数相乘</a:t>
            </a:r>
            <a:endParaRPr lang="zh-CN" altLang="en-US" sz="1350">
              <a:latin typeface="Consolas" panose="020B0609020204030204" charset="0"/>
            </a:endParaRPr>
          </a:p>
          <a:p>
            <a:pPr>
              <a:lnSpc>
                <a:spcPct val="80000"/>
              </a:lnSpc>
              <a:buNone/>
            </a:pPr>
            <a:r>
              <a:rPr lang="en-US" altLang="zh-CN" sz="1350">
                <a:solidFill>
                  <a:srgbClr val="00B0F0"/>
                </a:solidFill>
                <a:latin typeface="Consolas" panose="020B0609020204030204" charset="0"/>
              </a:rPr>
              <a:t>6.0</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(3+4j) * 2       </a:t>
            </a:r>
            <a:r>
              <a:rPr lang="en-US" altLang="zh-CN" sz="1350">
                <a:latin typeface="Consolas" panose="020B0609020204030204" charset="0"/>
                <a:sym typeface="Arial" panose="020B0604020202020204" charset="-122"/>
              </a:rPr>
              <a:t>      </a:t>
            </a:r>
            <a:r>
              <a:rPr lang="en-US" altLang="zh-CN" sz="1350">
                <a:latin typeface="Consolas" panose="020B0609020204030204" charset="0"/>
              </a:rPr>
              <a:t>     #</a:t>
            </a:r>
            <a:r>
              <a:rPr lang="zh-CN" altLang="en-US" sz="1350">
                <a:latin typeface="Consolas" panose="020B0609020204030204" charset="0"/>
              </a:rPr>
              <a:t>复数与整数相乘</a:t>
            </a:r>
            <a:endParaRPr lang="zh-CN" altLang="en-US" sz="1350">
              <a:latin typeface="Consolas" panose="020B0609020204030204" charset="0"/>
            </a:endParaRPr>
          </a:p>
          <a:p>
            <a:pPr>
              <a:lnSpc>
                <a:spcPct val="80000"/>
              </a:lnSpc>
              <a:buNone/>
            </a:pPr>
            <a:r>
              <a:rPr lang="en-US" altLang="zh-CN" sz="1350">
                <a:solidFill>
                  <a:srgbClr val="00B0F0"/>
                </a:solidFill>
                <a:latin typeface="Consolas" panose="020B0609020204030204" charset="0"/>
              </a:rPr>
              <a:t>(6+8j)</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(3+4j) * (3-4j)   </a:t>
            </a:r>
            <a:r>
              <a:rPr lang="en-US" altLang="zh-CN" sz="1350">
                <a:latin typeface="Consolas" panose="020B0609020204030204" charset="0"/>
                <a:sym typeface="Arial" panose="020B0604020202020204" charset="-122"/>
              </a:rPr>
              <a:t>      </a:t>
            </a:r>
            <a:r>
              <a:rPr lang="en-US" altLang="zh-CN" sz="1350">
                <a:latin typeface="Consolas" panose="020B0609020204030204" charset="0"/>
              </a:rPr>
              <a:t>    #</a:t>
            </a:r>
            <a:r>
              <a:rPr lang="zh-CN" altLang="en-US" sz="1350">
                <a:latin typeface="Consolas" panose="020B0609020204030204" charset="0"/>
              </a:rPr>
              <a:t>复数与复数相乘</a:t>
            </a:r>
            <a:endParaRPr lang="zh-CN" altLang="en-US" sz="1350">
              <a:latin typeface="Consolas" panose="020B0609020204030204" charset="0"/>
            </a:endParaRPr>
          </a:p>
          <a:p>
            <a:pPr>
              <a:lnSpc>
                <a:spcPct val="80000"/>
              </a:lnSpc>
              <a:buNone/>
            </a:pPr>
            <a:r>
              <a:rPr lang="en-US" altLang="zh-CN" sz="1350">
                <a:solidFill>
                  <a:srgbClr val="00B0F0"/>
                </a:solidFill>
                <a:latin typeface="Consolas" panose="020B0609020204030204" charset="0"/>
              </a:rPr>
              <a:t>(25+0j)</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"a" * 10            </a:t>
            </a:r>
            <a:r>
              <a:rPr lang="en-US" altLang="zh-CN" sz="1350">
                <a:latin typeface="Consolas" panose="020B0609020204030204" charset="0"/>
                <a:sym typeface="Arial" panose="020B0604020202020204" charset="-122"/>
              </a:rPr>
              <a:t>      </a:t>
            </a:r>
            <a:r>
              <a:rPr lang="en-US" altLang="zh-CN" sz="1350">
                <a:latin typeface="Consolas" panose="020B0609020204030204" charset="0"/>
              </a:rPr>
              <a:t>  #</a:t>
            </a:r>
            <a:r>
              <a:rPr lang="zh-CN" altLang="en-US" sz="1350">
                <a:latin typeface="Consolas" panose="020B0609020204030204" charset="0"/>
              </a:rPr>
              <a:t>字符串重复</a:t>
            </a:r>
            <a:endParaRPr lang="zh-CN" altLang="en-US" sz="1350">
              <a:latin typeface="Consolas" panose="020B0609020204030204" charset="0"/>
            </a:endParaRPr>
          </a:p>
          <a:p>
            <a:pPr>
              <a:lnSpc>
                <a:spcPct val="80000"/>
              </a:lnSpc>
              <a:buNone/>
            </a:pPr>
            <a:r>
              <a:rPr lang="en-US" altLang="zh-CN" sz="1350">
                <a:solidFill>
                  <a:srgbClr val="00B0F0"/>
                </a:solidFill>
                <a:latin typeface="Consolas" panose="020B0609020204030204" charset="0"/>
              </a:rPr>
              <a:t>'aaaaaaaaaa'</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[1,2,3] * 3         </a:t>
            </a:r>
            <a:r>
              <a:rPr lang="en-US" altLang="zh-CN" sz="1350">
                <a:latin typeface="Consolas" panose="020B0609020204030204" charset="0"/>
                <a:sym typeface="Arial" panose="020B0604020202020204" charset="-122"/>
              </a:rPr>
              <a:t>      </a:t>
            </a:r>
            <a:r>
              <a:rPr lang="en-US" altLang="zh-CN" sz="1350">
                <a:latin typeface="Consolas" panose="020B0609020204030204" charset="0"/>
              </a:rPr>
              <a:t>  #</a:t>
            </a:r>
            <a:r>
              <a:rPr lang="zh-CN" altLang="en-US" sz="1350">
                <a:latin typeface="Consolas" panose="020B0609020204030204" charset="0"/>
              </a:rPr>
              <a:t>列表重复</a:t>
            </a:r>
            <a:endParaRPr lang="zh-CN" altLang="en-US" sz="1350">
              <a:latin typeface="Consolas" panose="020B0609020204030204" charset="0"/>
            </a:endParaRPr>
          </a:p>
          <a:p>
            <a:pPr>
              <a:lnSpc>
                <a:spcPct val="80000"/>
              </a:lnSpc>
              <a:buNone/>
            </a:pPr>
            <a:r>
              <a:rPr lang="en-US" altLang="zh-CN" sz="1350">
                <a:solidFill>
                  <a:srgbClr val="00B0F0"/>
                </a:solidFill>
                <a:latin typeface="Consolas" panose="020B0609020204030204" charset="0"/>
              </a:rPr>
              <a:t>[1, 2, 3, 1, 2, 3, 1, 2, 3]</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(1,2,3) * 3         </a:t>
            </a:r>
            <a:r>
              <a:rPr lang="en-US" altLang="zh-CN" sz="1350">
                <a:latin typeface="Consolas" panose="020B0609020204030204" charset="0"/>
                <a:sym typeface="Arial" panose="020B0604020202020204" charset="-122"/>
              </a:rPr>
              <a:t>      </a:t>
            </a:r>
            <a:r>
              <a:rPr lang="en-US" altLang="zh-CN" sz="1350">
                <a:latin typeface="Consolas" panose="020B0609020204030204" charset="0"/>
              </a:rPr>
              <a:t>  #</a:t>
            </a:r>
            <a:r>
              <a:rPr lang="zh-CN" altLang="en-US" sz="1350">
                <a:latin typeface="Consolas" panose="020B0609020204030204" charset="0"/>
              </a:rPr>
              <a:t>元组重复</a:t>
            </a:r>
            <a:endParaRPr lang="zh-CN" altLang="en-US" sz="1350">
              <a:latin typeface="Consolas" panose="020B0609020204030204" charset="0"/>
            </a:endParaRPr>
          </a:p>
          <a:p>
            <a:pPr>
              <a:lnSpc>
                <a:spcPct val="80000"/>
              </a:lnSpc>
              <a:buNone/>
            </a:pPr>
            <a:r>
              <a:rPr lang="en-US" altLang="zh-CN" sz="1350">
                <a:solidFill>
                  <a:srgbClr val="00B0F0"/>
                </a:solidFill>
                <a:latin typeface="Consolas" panose="020B0609020204030204" charset="0"/>
              </a:rPr>
              <a:t>(1, 2, 3, 1, 2, 3, 1, 2, 3)</a:t>
            </a:r>
            <a:endParaRPr lang="en-US" altLang="zh-CN" sz="1350">
              <a:solidFill>
                <a:srgbClr val="00B0F0"/>
              </a:solidFill>
              <a:latin typeface="Consolas" panose="020B0609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课程要求</a:t>
            </a:r>
            <a:endParaRPr lang="zh-CN" altLang="en-US" dirty="0"/>
          </a:p>
        </p:txBody>
      </p:sp>
      <p:sp>
        <p:nvSpPr>
          <p:cNvPr id="4" name="灯片编号占位符 3"/>
          <p:cNvSpPr>
            <a:spLocks noGrp="1"/>
          </p:cNvSpPr>
          <p:nvPr>
            <p:ph type="sldNum" sz="quarter" idx="12"/>
          </p:nvPr>
        </p:nvSpPr>
        <p:spPr>
          <a:xfrm>
            <a:off x="6933090" y="6573916"/>
            <a:ext cx="2057400" cy="297402"/>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4DA8740-04C3-4D9C-9880-E3F61E3A801B}" type="slidenum">
              <a:rPr lang="zh-CN" altLang="en-US" smtClean="0"/>
            </a:fld>
            <a:endParaRPr lang="zh-CN" altLang="en-US" sz="825" dirty="0"/>
          </a:p>
        </p:txBody>
      </p:sp>
      <p:pic>
        <p:nvPicPr>
          <p:cNvPr id="5" name="图片 4"/>
          <p:cNvPicPr>
            <a:picLocks noChangeAspect="1"/>
          </p:cNvPicPr>
          <p:nvPr/>
        </p:nvPicPr>
        <p:blipFill>
          <a:blip r:embed="rId1"/>
          <a:stretch>
            <a:fillRect/>
          </a:stretch>
        </p:blipFill>
        <p:spPr>
          <a:xfrm>
            <a:off x="403860" y="1259205"/>
            <a:ext cx="7661275" cy="337439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标题 3993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rPr>
              <a:t>符和表达式</a:t>
            </a:r>
            <a:endParaRPr lang="zh-CN" altLang="en-US" kern="1200" baseline="0" dirty="0">
              <a:solidFill>
                <a:schemeClr val="tx1"/>
              </a:solidFill>
              <a:latin typeface="+mj-lt"/>
              <a:ea typeface="+mj-ea"/>
              <a:cs typeface="+mj-cs"/>
            </a:endParaRPr>
          </a:p>
        </p:txBody>
      </p:sp>
      <p:sp>
        <p:nvSpPr>
          <p:cNvPr id="47106" name="文本占位符 39938"/>
          <p:cNvSpPr>
            <a:spLocks noGrp="1"/>
          </p:cNvSpPr>
          <p:nvPr>
            <p:ph idx="1"/>
          </p:nvPr>
        </p:nvSpPr>
        <p:spPr/>
        <p:txBody>
          <a:bodyPr anchor="t"/>
          <a:lstStyle/>
          <a:p>
            <a:pPr>
              <a:spcBef>
                <a:spcPct val="0"/>
              </a:spcBef>
              <a:buFont typeface="Wingdings" panose="05000000000000000000" charset="0"/>
              <a:buChar char="§"/>
            </a:pPr>
            <a:r>
              <a:rPr lang="en-US" altLang="zh-CN" sz="1800">
                <a:latin typeface="宋体" panose="02010600030101010101" pitchFamily="2" charset="-122"/>
              </a:rPr>
              <a:t>Python</a:t>
            </a:r>
            <a:r>
              <a:rPr lang="zh-CN" altLang="en-US" sz="1800">
                <a:latin typeface="宋体" panose="02010600030101010101" pitchFamily="2" charset="-122"/>
              </a:rPr>
              <a:t>中的除法有两种，“</a:t>
            </a:r>
            <a:r>
              <a:rPr lang="en-US" altLang="zh-CN" sz="1800">
                <a:latin typeface="宋体" panose="02010600030101010101" pitchFamily="2" charset="-122"/>
              </a:rPr>
              <a:t>/”</a:t>
            </a:r>
            <a:r>
              <a:rPr lang="zh-CN" altLang="en-US" sz="1800">
                <a:latin typeface="宋体" panose="02010600030101010101" pitchFamily="2" charset="-122"/>
              </a:rPr>
              <a:t>和“</a:t>
            </a:r>
            <a:r>
              <a:rPr lang="en-US" altLang="zh-CN" sz="1800">
                <a:latin typeface="宋体" panose="02010600030101010101" pitchFamily="2" charset="-122"/>
              </a:rPr>
              <a:t>//”</a:t>
            </a:r>
            <a:r>
              <a:rPr lang="zh-CN" altLang="en-US" sz="1800">
                <a:latin typeface="宋体" panose="02010600030101010101" pitchFamily="2" charset="-122"/>
              </a:rPr>
              <a:t>分别表示除法和整除运算。</a:t>
            </a:r>
            <a:endParaRPr lang="zh-CN" altLang="en-US" sz="1800">
              <a:latin typeface="宋体" panose="02010600030101010101" pitchFamily="2" charset="-122"/>
            </a:endParaRPr>
          </a:p>
          <a:p>
            <a:pPr>
              <a:lnSpc>
                <a:spcPct val="80000"/>
              </a:lnSpc>
              <a:buNone/>
            </a:pPr>
            <a:endParaRPr lang="en-US" altLang="zh-CN" sz="1350">
              <a:latin typeface="Consolas" panose="020B0609020204030204" charset="0"/>
            </a:endParaRPr>
          </a:p>
          <a:p>
            <a:pPr>
              <a:lnSpc>
                <a:spcPct val="80000"/>
              </a:lnSpc>
              <a:buNone/>
            </a:pPr>
            <a:r>
              <a:rPr lang="en-US" altLang="zh-CN" sz="1350">
                <a:latin typeface="Consolas" panose="020B0609020204030204" charset="0"/>
              </a:rPr>
              <a:t>&gt;&gt;&gt; 3 / 5</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0.6</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3 // 5</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0</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3.0 / 5</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0.6</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3.0 // 5</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0.0</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13 // 10</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1</a:t>
            </a:r>
            <a:endParaRPr lang="en-US" altLang="zh-CN" sz="1350">
              <a:solidFill>
                <a:srgbClr val="00B0F0"/>
              </a:solidFill>
              <a:latin typeface="Consolas" panose="020B0609020204030204" charset="0"/>
            </a:endParaRPr>
          </a:p>
          <a:p>
            <a:pPr>
              <a:lnSpc>
                <a:spcPct val="80000"/>
              </a:lnSpc>
              <a:buNone/>
            </a:pPr>
            <a:r>
              <a:rPr lang="en-US" altLang="zh-CN" sz="1350">
                <a:latin typeface="Consolas" panose="020B0609020204030204" charset="0"/>
              </a:rPr>
              <a:t>&gt;&gt;&gt; -13 // 10</a:t>
            </a:r>
            <a:endParaRPr lang="en-US" altLang="zh-CN" sz="1350">
              <a:latin typeface="Consolas" panose="020B0609020204030204" charset="0"/>
            </a:endParaRPr>
          </a:p>
          <a:p>
            <a:pPr>
              <a:lnSpc>
                <a:spcPct val="80000"/>
              </a:lnSpc>
              <a:buNone/>
            </a:pPr>
            <a:r>
              <a:rPr lang="en-US" altLang="zh-CN" sz="1350">
                <a:solidFill>
                  <a:srgbClr val="00B0F0"/>
                </a:solidFill>
                <a:latin typeface="Consolas" panose="020B0609020204030204" charset="0"/>
              </a:rPr>
              <a:t>-2</a:t>
            </a:r>
            <a:endParaRPr lang="en-US" altLang="zh-CN" sz="1350">
              <a:solidFill>
                <a:srgbClr val="00B0F0"/>
              </a:solidFill>
              <a:latin typeface="Consolas" panose="020B060902020403020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41985"/>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rPr>
              <a:t>符和表达式</a:t>
            </a:r>
            <a:endParaRPr lang="zh-CN" altLang="en-US" kern="1200" baseline="0" dirty="0">
              <a:solidFill>
                <a:schemeClr val="tx1"/>
              </a:solidFill>
              <a:latin typeface="+mj-lt"/>
              <a:ea typeface="+mj-ea"/>
              <a:cs typeface="+mj-cs"/>
            </a:endParaRPr>
          </a:p>
        </p:txBody>
      </p:sp>
      <p:sp>
        <p:nvSpPr>
          <p:cNvPr id="48130" name="文本占位符 41986"/>
          <p:cNvSpPr>
            <a:spLocks noGrp="1"/>
          </p:cNvSpPr>
          <p:nvPr>
            <p:ph idx="1"/>
          </p:nvPr>
        </p:nvSpPr>
        <p:spPr/>
        <p:txBody>
          <a:bodyPr anchor="t"/>
          <a:lstStyle/>
          <a:p>
            <a:pPr>
              <a:lnSpc>
                <a:spcPct val="150000"/>
              </a:lnSpc>
              <a:spcBef>
                <a:spcPct val="0"/>
              </a:spcBef>
              <a:buFont typeface="Wingdings" panose="05000000000000000000" charset="0"/>
              <a:buChar char="§"/>
            </a:pPr>
            <a:r>
              <a:rPr lang="en-US" altLang="zh-CN" sz="1800">
                <a:latin typeface="宋体" panose="02010600030101010101" pitchFamily="2" charset="-122"/>
              </a:rPr>
              <a:t>%</a:t>
            </a:r>
            <a:r>
              <a:rPr lang="zh-CN" altLang="en-US" sz="1800">
                <a:latin typeface="宋体" panose="02010600030101010101" pitchFamily="2" charset="-122"/>
              </a:rPr>
              <a:t>运算符除去可以用于字符串格式化之外，还可以对整数和浮点数计算余数。但是由于浮点数的精确度影响，计算结果可能略有误差。</a:t>
            </a:r>
            <a:endParaRPr lang="zh-CN" altLang="en-US" sz="1800">
              <a:latin typeface="宋体" panose="02010600030101010101" pitchFamily="2" charset="-122"/>
            </a:endParaRPr>
          </a:p>
          <a:p>
            <a:pPr>
              <a:lnSpc>
                <a:spcPct val="80000"/>
              </a:lnSpc>
              <a:buNone/>
            </a:pPr>
            <a:r>
              <a:rPr lang="en-US" altLang="zh-CN" sz="1350">
                <a:latin typeface="Consolas" panose="020B0609020204030204" charset="0"/>
              </a:rPr>
              <a:t>&gt;&gt;&gt; 3.1 % 2</a:t>
            </a:r>
            <a:endParaRPr lang="en-US" altLang="zh-CN" sz="1350">
              <a:latin typeface="Consolas" panose="020B0609020204030204" charset="0"/>
            </a:endParaRPr>
          </a:p>
          <a:p>
            <a:pPr>
              <a:spcBef>
                <a:spcPct val="0"/>
              </a:spcBef>
              <a:buNone/>
            </a:pPr>
            <a:r>
              <a:rPr lang="en-US" altLang="zh-CN" sz="1350">
                <a:solidFill>
                  <a:srgbClr val="00B0F0"/>
                </a:solidFill>
                <a:latin typeface="Consolas" panose="020B0609020204030204" charset="0"/>
              </a:rPr>
              <a:t>1.1</a:t>
            </a:r>
            <a:endParaRPr lang="en-US" altLang="zh-CN" sz="1350">
              <a:solidFill>
                <a:srgbClr val="00B0F0"/>
              </a:solidFill>
              <a:latin typeface="Consolas" panose="020B0609020204030204" charset="0"/>
            </a:endParaRPr>
          </a:p>
          <a:p>
            <a:pPr>
              <a:spcBef>
                <a:spcPct val="0"/>
              </a:spcBef>
              <a:buNone/>
            </a:pPr>
            <a:r>
              <a:rPr lang="en-US" altLang="zh-CN" sz="1350">
                <a:latin typeface="Consolas" panose="020B0609020204030204" charset="0"/>
              </a:rPr>
              <a:t>&gt;&gt;&gt; 6.3 % 2.1</a:t>
            </a:r>
            <a:endParaRPr lang="en-US" altLang="zh-CN" sz="1350">
              <a:latin typeface="Consolas" panose="020B0609020204030204" charset="0"/>
            </a:endParaRPr>
          </a:p>
          <a:p>
            <a:pPr>
              <a:spcBef>
                <a:spcPct val="0"/>
              </a:spcBef>
              <a:buNone/>
            </a:pPr>
            <a:r>
              <a:rPr lang="en-US" altLang="zh-CN" sz="1350">
                <a:solidFill>
                  <a:srgbClr val="00B0F0"/>
                </a:solidFill>
                <a:latin typeface="Consolas" panose="020B0609020204030204" charset="0"/>
              </a:rPr>
              <a:t>2.0999999999999996</a:t>
            </a:r>
            <a:endParaRPr lang="en-US" altLang="zh-CN" sz="1350">
              <a:solidFill>
                <a:srgbClr val="00B0F0"/>
              </a:solidFill>
              <a:latin typeface="Consolas" panose="020B0609020204030204" charset="0"/>
            </a:endParaRPr>
          </a:p>
          <a:p>
            <a:pPr>
              <a:spcBef>
                <a:spcPct val="0"/>
              </a:spcBef>
              <a:buNone/>
            </a:pPr>
            <a:r>
              <a:rPr lang="en-US" altLang="zh-CN" sz="1350">
                <a:latin typeface="Consolas" panose="020B0609020204030204" charset="0"/>
              </a:rPr>
              <a:t>&gt;&gt;&gt; 6 % 2</a:t>
            </a:r>
            <a:endParaRPr lang="en-US" altLang="zh-CN" sz="1350">
              <a:latin typeface="Consolas" panose="020B0609020204030204" charset="0"/>
            </a:endParaRPr>
          </a:p>
          <a:p>
            <a:pPr>
              <a:spcBef>
                <a:spcPct val="0"/>
              </a:spcBef>
              <a:buNone/>
            </a:pPr>
            <a:r>
              <a:rPr lang="en-US" altLang="zh-CN" sz="1350">
                <a:solidFill>
                  <a:srgbClr val="00B0F0"/>
                </a:solidFill>
                <a:latin typeface="Consolas" panose="020B0609020204030204" charset="0"/>
              </a:rPr>
              <a:t>0</a:t>
            </a:r>
            <a:endParaRPr lang="en-US" altLang="zh-CN" sz="1350">
              <a:solidFill>
                <a:srgbClr val="00B0F0"/>
              </a:solidFill>
              <a:latin typeface="Consolas" panose="020B0609020204030204" charset="0"/>
            </a:endParaRPr>
          </a:p>
          <a:p>
            <a:pPr>
              <a:spcBef>
                <a:spcPct val="0"/>
              </a:spcBef>
              <a:buNone/>
            </a:pPr>
            <a:r>
              <a:rPr lang="en-US" altLang="zh-CN" sz="1350">
                <a:latin typeface="Consolas" panose="020B0609020204030204" charset="0"/>
              </a:rPr>
              <a:t>&gt;&gt;&gt; -17 % 4                  #余数与%右侧的运算数符号一致</a:t>
            </a:r>
            <a:endParaRPr lang="en-US" altLang="zh-CN" sz="1350">
              <a:latin typeface="Consolas" panose="020B0609020204030204" charset="0"/>
            </a:endParaRPr>
          </a:p>
          <a:p>
            <a:pPr>
              <a:spcBef>
                <a:spcPct val="0"/>
              </a:spcBef>
              <a:buNone/>
            </a:pPr>
            <a:r>
              <a:rPr lang="en-US" altLang="zh-CN" sz="1350">
                <a:solidFill>
                  <a:srgbClr val="00B0F0"/>
                </a:solidFill>
                <a:latin typeface="Consolas" panose="020B0609020204030204" charset="0"/>
              </a:rPr>
              <a:t>3</a:t>
            </a:r>
            <a:endParaRPr lang="en-US" altLang="zh-CN" sz="1350">
              <a:latin typeface="Consolas" panose="020B0609020204030204" charset="0"/>
            </a:endParaRPr>
          </a:p>
          <a:p>
            <a:pPr>
              <a:spcBef>
                <a:spcPct val="0"/>
              </a:spcBef>
              <a:buNone/>
            </a:pPr>
            <a:r>
              <a:rPr lang="en-US" altLang="zh-CN" sz="1350">
                <a:latin typeface="Consolas" panose="020B0609020204030204" charset="0"/>
              </a:rPr>
              <a:t>&gt;&gt;&gt; 17 % -4                  #(17-(-3))能被(-4)整除</a:t>
            </a:r>
            <a:endParaRPr lang="en-US" altLang="zh-CN" sz="1350">
              <a:latin typeface="Consolas" panose="020B0609020204030204" charset="0"/>
            </a:endParaRPr>
          </a:p>
          <a:p>
            <a:pPr>
              <a:spcBef>
                <a:spcPct val="0"/>
              </a:spcBef>
              <a:buNone/>
            </a:pPr>
            <a:r>
              <a:rPr lang="en-US" altLang="zh-CN" sz="1350">
                <a:solidFill>
                  <a:srgbClr val="00B0F0"/>
                </a:solidFill>
                <a:latin typeface="Consolas" panose="020B0609020204030204" charset="0"/>
              </a:rPr>
              <a:t>-3</a:t>
            </a:r>
            <a:endParaRPr lang="en-US" altLang="zh-CN" sz="1350">
              <a:latin typeface="Consolas" panose="020B0609020204030204" charset="0"/>
            </a:endParaRPr>
          </a:p>
          <a:p>
            <a:pPr>
              <a:spcBef>
                <a:spcPct val="0"/>
              </a:spcBef>
              <a:buNone/>
            </a:pPr>
            <a:r>
              <a:rPr lang="en-US" altLang="zh-CN" sz="1350">
                <a:latin typeface="Consolas" panose="020B0609020204030204" charset="0"/>
              </a:rPr>
              <a:t>&gt;&gt;&gt; 5.7 % 4.8</a:t>
            </a:r>
            <a:endParaRPr lang="en-US" altLang="zh-CN" sz="1350">
              <a:latin typeface="Consolas" panose="020B0609020204030204" charset="0"/>
            </a:endParaRPr>
          </a:p>
          <a:p>
            <a:pPr>
              <a:spcBef>
                <a:spcPct val="0"/>
              </a:spcBef>
              <a:buNone/>
            </a:pPr>
            <a:r>
              <a:rPr lang="en-US" altLang="zh-CN" sz="1350">
                <a:solidFill>
                  <a:srgbClr val="00B0F0"/>
                </a:solidFill>
                <a:latin typeface="Consolas" panose="020B0609020204030204" charset="0"/>
              </a:rPr>
              <a:t>0.9000000000000004</a:t>
            </a:r>
            <a:endParaRPr lang="en-US" altLang="zh-CN" sz="1350">
              <a:solidFill>
                <a:srgbClr val="00B0F0"/>
              </a:solidFill>
              <a:latin typeface="Consolas" panose="020B06090202040302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Content Placeholder 2"/>
          <p:cNvSpPr>
            <a:spLocks noGrp="1"/>
          </p:cNvSpPr>
          <p:nvPr>
            <p:ph idx="1"/>
          </p:nvPr>
        </p:nvSpPr>
        <p:spPr>
          <a:xfrm>
            <a:off x="457200" y="1107650"/>
            <a:ext cx="8229600" cy="3395066"/>
          </a:xfrm>
        </p:spPr>
        <p:txBody>
          <a:bodyPr anchor="t"/>
          <a:lstStyle/>
          <a:p>
            <a:pPr>
              <a:lnSpc>
                <a:spcPct val="150000"/>
              </a:lnSpc>
              <a:spcBef>
                <a:spcPts val="0"/>
              </a:spcBef>
              <a:buFont typeface="Wingdings" panose="05000000000000000000" charset="0"/>
              <a:buChar char="§"/>
            </a:pPr>
            <a:r>
              <a:rPr lang="zh-CN" altLang="en-US" sz="1800"/>
              <a:t>关系运算符</a:t>
            </a:r>
            <a:r>
              <a:rPr lang="zh-CN" altLang="en-US" sz="1800">
                <a:solidFill>
                  <a:srgbClr val="FF0000"/>
                </a:solidFill>
              </a:rPr>
              <a:t>可以连用</a:t>
            </a:r>
            <a:r>
              <a:rPr lang="zh-CN" altLang="en-US" sz="1800"/>
              <a:t>，一般用于同类型对象之间值的大小比较，或者测试集合之间的包含关系。</a:t>
            </a:r>
            <a:endParaRPr lang="zh-CN" altLang="en-US" sz="1800"/>
          </a:p>
          <a:p>
            <a:pPr>
              <a:buNone/>
            </a:pPr>
            <a:r>
              <a:rPr lang="zh-CN" altLang="en-US" sz="1600">
                <a:latin typeface="Consolas" panose="020B0609020204030204" charset="0"/>
              </a:rPr>
              <a:t>&gt;&gt;&gt; 1 &lt; 3 &lt; 5                       #等价于1 &lt; 3 and 3 &lt; 5</a:t>
            </a:r>
            <a:endParaRPr lang="zh-CN" altLang="en-US" sz="1600">
              <a:latin typeface="Consolas" panose="020B0609020204030204" charset="0"/>
            </a:endParaRPr>
          </a:p>
          <a:p>
            <a:pPr>
              <a:buNone/>
            </a:pPr>
            <a:r>
              <a:rPr lang="zh-CN" altLang="en-US" sz="1600">
                <a:solidFill>
                  <a:srgbClr val="00B0F0"/>
                </a:solidFill>
                <a:latin typeface="Consolas" panose="020B0609020204030204" charset="0"/>
              </a:rPr>
              <a:t>True</a:t>
            </a:r>
            <a:endParaRPr lang="zh-CN" altLang="en-US" sz="1600">
              <a:solidFill>
                <a:srgbClr val="00B0F0"/>
              </a:solidFill>
              <a:latin typeface="Consolas" panose="020B0609020204030204" charset="0"/>
            </a:endParaRPr>
          </a:p>
          <a:p>
            <a:pPr>
              <a:buNone/>
            </a:pPr>
            <a:r>
              <a:rPr lang="zh-CN" altLang="en-US" sz="1600">
                <a:latin typeface="Consolas" panose="020B0609020204030204" charset="0"/>
              </a:rPr>
              <a:t>&gt;&gt;&gt; 'Hello' &gt; 'world'               #比较字符串大小</a:t>
            </a:r>
            <a:endParaRPr lang="zh-CN" altLang="en-US" sz="1600">
              <a:latin typeface="Consolas" panose="020B0609020204030204" charset="0"/>
            </a:endParaRPr>
          </a:p>
          <a:p>
            <a:pPr>
              <a:buNone/>
            </a:pPr>
            <a:r>
              <a:rPr lang="zh-CN" altLang="en-US" sz="1600">
                <a:solidFill>
                  <a:srgbClr val="00B0F0"/>
                </a:solidFill>
                <a:latin typeface="Consolas" panose="020B0609020204030204" charset="0"/>
              </a:rPr>
              <a:t>False</a:t>
            </a:r>
            <a:endParaRPr lang="zh-CN" altLang="en-US" sz="1600">
              <a:solidFill>
                <a:srgbClr val="00B0F0"/>
              </a:solidFill>
              <a:latin typeface="Consolas" panose="020B0609020204030204" charset="0"/>
            </a:endParaRPr>
          </a:p>
          <a:p>
            <a:pPr>
              <a:buNone/>
            </a:pPr>
            <a:r>
              <a:rPr lang="zh-CN" altLang="en-US" sz="1600">
                <a:latin typeface="Consolas" panose="020B0609020204030204" charset="0"/>
              </a:rPr>
              <a:t>&gt;&gt;&gt; [1, 2, 3] &lt; [1, 2, 4]           #比较列表大小</a:t>
            </a:r>
            <a:endParaRPr lang="zh-CN" altLang="en-US" sz="1600">
              <a:latin typeface="Consolas" panose="020B0609020204030204" charset="0"/>
            </a:endParaRPr>
          </a:p>
          <a:p>
            <a:pPr>
              <a:buNone/>
            </a:pPr>
            <a:r>
              <a:rPr lang="zh-CN" altLang="en-US" sz="1600">
                <a:solidFill>
                  <a:srgbClr val="00B0F0"/>
                </a:solidFill>
                <a:latin typeface="Consolas" panose="020B0609020204030204" charset="0"/>
              </a:rPr>
              <a:t>True</a:t>
            </a:r>
            <a:endParaRPr lang="zh-CN" altLang="en-US" sz="1600">
              <a:solidFill>
                <a:srgbClr val="00B0F0"/>
              </a:solidFill>
              <a:latin typeface="Consolas" panose="020B0609020204030204" charset="0"/>
            </a:endParaRPr>
          </a:p>
          <a:p>
            <a:pPr>
              <a:buNone/>
            </a:pPr>
            <a:r>
              <a:rPr lang="zh-CN" altLang="en-US" sz="1600">
                <a:latin typeface="Consolas" panose="020B0609020204030204" charset="0"/>
              </a:rPr>
              <a:t>&gt;&gt;&gt; 'Hello' &gt; 3                     #字符串和数字不能比较</a:t>
            </a:r>
            <a:endParaRPr lang="zh-CN" altLang="en-US" sz="1600">
              <a:latin typeface="Consolas" panose="020B0609020204030204" charset="0"/>
            </a:endParaRPr>
          </a:p>
          <a:p>
            <a:pPr>
              <a:buNone/>
            </a:pPr>
            <a:r>
              <a:rPr lang="zh-CN" altLang="en-US" sz="1600">
                <a:solidFill>
                  <a:srgbClr val="FF0000"/>
                </a:solidFill>
                <a:latin typeface="Consolas" panose="020B0609020204030204" charset="0"/>
              </a:rPr>
              <a:t>TypeError: unorderable types: str() &gt; int()</a:t>
            </a:r>
            <a:endParaRPr lang="zh-CN" altLang="en-US" sz="1600">
              <a:solidFill>
                <a:srgbClr val="FF0000"/>
              </a:solidFill>
              <a:latin typeface="Consolas" panose="020B0609020204030204" charset="0"/>
            </a:endParaRPr>
          </a:p>
          <a:p>
            <a:pPr>
              <a:buNone/>
            </a:pPr>
            <a:r>
              <a:rPr lang="zh-CN" altLang="en-US" sz="1600">
                <a:latin typeface="Consolas" panose="020B0609020204030204" charset="0"/>
              </a:rPr>
              <a:t>&gt;&gt;&gt; {1, 2, 3} &lt; {1, 2, 3, 4}        #测试是否子集</a:t>
            </a:r>
            <a:endParaRPr lang="zh-CN" altLang="en-US" sz="1600">
              <a:latin typeface="Consolas" panose="020B0609020204030204" charset="0"/>
            </a:endParaRPr>
          </a:p>
          <a:p>
            <a:pPr>
              <a:buNone/>
            </a:pPr>
            <a:r>
              <a:rPr lang="en-US" altLang="zh-CN" sz="1600">
                <a:solidFill>
                  <a:srgbClr val="00B0F0"/>
                </a:solidFill>
                <a:latin typeface="Consolas" panose="020B0609020204030204" charset="0"/>
              </a:rPr>
              <a:t>True</a:t>
            </a:r>
            <a:endParaRPr lang="en-US" altLang="zh-CN" sz="1600">
              <a:solidFill>
                <a:srgbClr val="00B0F0"/>
              </a:solidFill>
              <a:latin typeface="Consolas" panose="020B0609020204030204" charset="0"/>
            </a:endParaRPr>
          </a:p>
        </p:txBody>
      </p:sp>
      <p:sp>
        <p:nvSpPr>
          <p:cNvPr id="49154" name="标题 41985"/>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rPr>
              <a:t>符和表达式</a:t>
            </a:r>
            <a:endParaRPr lang="zh-CN" altLang="en-US" kern="1200" baseline="0" dirty="0">
              <a:solidFill>
                <a:schemeClr val="tx1"/>
              </a:solidFill>
              <a:latin typeface="+mj-lt"/>
              <a:ea typeface="+mj-ea"/>
              <a:cs typeface="+mj-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Content Placeholder 2"/>
          <p:cNvSpPr>
            <a:spLocks noGrp="1"/>
          </p:cNvSpPr>
          <p:nvPr>
            <p:ph idx="1"/>
          </p:nvPr>
        </p:nvSpPr>
        <p:spPr/>
        <p:txBody>
          <a:bodyPr anchor="t"/>
          <a:lstStyle/>
          <a:p>
            <a:pPr>
              <a:buFont typeface="Wingdings" panose="05000000000000000000" charset="0"/>
              <a:buChar char="§"/>
            </a:pPr>
            <a:r>
              <a:rPr lang="en-US" altLang="en-US" sz="1800"/>
              <a:t>成员测试运算符in用于</a:t>
            </a:r>
            <a:r>
              <a:rPr lang="en-US" altLang="en-US" sz="1800" b="1">
                <a:solidFill>
                  <a:srgbClr val="FF0000"/>
                </a:solidFill>
              </a:rPr>
              <a:t>成员测试</a:t>
            </a:r>
            <a:r>
              <a:rPr lang="en-US" altLang="en-US" sz="1800"/>
              <a:t>，即测试一个对象是否为另一个对象的元素。</a:t>
            </a:r>
            <a:endParaRPr lang="en-US" altLang="en-US" sz="1800"/>
          </a:p>
          <a:p>
            <a:pPr>
              <a:buNone/>
            </a:pPr>
            <a:endParaRPr lang="en-US" altLang="en-US" sz="1350">
              <a:latin typeface="Consolas" panose="020B0609020204030204" charset="0"/>
            </a:endParaRPr>
          </a:p>
          <a:p>
            <a:pPr>
              <a:buNone/>
            </a:pPr>
            <a:r>
              <a:rPr lang="en-US" altLang="en-US" sz="1600">
                <a:latin typeface="Consolas" panose="020B0609020204030204" charset="0"/>
              </a:rPr>
              <a:t>&gt;&gt;&gt; 3 in [1, 2, 3]       #测试3是否存在于列表[1, 2, 3]中</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True</a:t>
            </a:r>
            <a:endParaRPr lang="en-US" altLang="en-US" sz="1600">
              <a:solidFill>
                <a:srgbClr val="00B0F0"/>
              </a:solidFill>
              <a:latin typeface="Consolas" panose="020B0609020204030204" charset="0"/>
            </a:endParaRPr>
          </a:p>
          <a:p>
            <a:pPr>
              <a:buNone/>
            </a:pPr>
            <a:r>
              <a:rPr lang="en-US" altLang="en-US" sz="1600">
                <a:latin typeface="Consolas" panose="020B0609020204030204" charset="0"/>
              </a:rPr>
              <a:t>&gt;&gt;&gt; 5 in range(1, 10, 1) #range()是用来生成指定范围数字的内置函数</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True</a:t>
            </a:r>
            <a:endParaRPr lang="en-US" altLang="en-US" sz="1600">
              <a:solidFill>
                <a:srgbClr val="00B0F0"/>
              </a:solidFill>
              <a:latin typeface="Consolas" panose="020B0609020204030204" charset="0"/>
            </a:endParaRPr>
          </a:p>
          <a:p>
            <a:pPr>
              <a:buNone/>
            </a:pPr>
            <a:r>
              <a:rPr lang="en-US" altLang="en-US" sz="1600">
                <a:latin typeface="Consolas" panose="020B0609020204030204" charset="0"/>
              </a:rPr>
              <a:t>&gt;&gt;&gt; 'abc' in 'abcdefg'   #子字符串测试</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True</a:t>
            </a:r>
            <a:endParaRPr lang="en-US" altLang="en-US" sz="1600">
              <a:solidFill>
                <a:srgbClr val="00B0F0"/>
              </a:solidFill>
              <a:latin typeface="Consolas" panose="020B0609020204030204" charset="0"/>
            </a:endParaRPr>
          </a:p>
          <a:p>
            <a:pPr>
              <a:buNone/>
            </a:pPr>
            <a:r>
              <a:rPr lang="en-US" altLang="en-US" sz="1600">
                <a:latin typeface="Consolas" panose="020B0609020204030204" charset="0"/>
              </a:rPr>
              <a:t>&gt;&gt;&gt; for i in (3, 5, 7):  #循环，成员遍历</a:t>
            </a:r>
            <a:endParaRPr lang="en-US" altLang="en-US" sz="1600">
              <a:latin typeface="Consolas" panose="020B0609020204030204" charset="0"/>
            </a:endParaRPr>
          </a:p>
          <a:p>
            <a:pPr>
              <a:buNone/>
            </a:pPr>
            <a:r>
              <a:rPr lang="en-US" altLang="en-US" sz="1600">
                <a:latin typeface="Consolas" panose="020B0609020204030204" charset="0"/>
              </a:rPr>
              <a:t>    print(i, end='\t')   #</a:t>
            </a:r>
            <a:r>
              <a:rPr lang="zh-CN" altLang="en-US" sz="1600">
                <a:latin typeface="Consolas" panose="020B0609020204030204" charset="0"/>
              </a:rPr>
              <a:t>注意，这里打两个回车才会执行</a:t>
            </a:r>
            <a:endParaRPr lang="zh-CN" altLang="en-US" sz="1600">
              <a:latin typeface="Consolas" panose="020B0609020204030204" charset="0"/>
            </a:endParaRPr>
          </a:p>
          <a:p>
            <a:pPr>
              <a:buNone/>
            </a:pP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3	 5	7	</a:t>
            </a:r>
            <a:endParaRPr lang="en-US" altLang="en-US" sz="1600">
              <a:solidFill>
                <a:srgbClr val="00B0F0"/>
              </a:solidFill>
              <a:latin typeface="Consolas" panose="020B0609020204030204" charset="0"/>
            </a:endParaRPr>
          </a:p>
        </p:txBody>
      </p:sp>
      <p:sp>
        <p:nvSpPr>
          <p:cNvPr id="50178" name="标题 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sym typeface="Arial" panose="020B0604020202020204" pitchFamily="34" charset="0"/>
              </a:rPr>
              <a:t>1.</a:t>
            </a:r>
            <a:r>
              <a:rPr lang="zh-CN" altLang="en-US" kern="1200" baseline="0" dirty="0">
                <a:solidFill>
                  <a:schemeClr val="tx1"/>
                </a:solidFill>
                <a:latin typeface="+mj-lt"/>
                <a:ea typeface="+mj-ea"/>
                <a:cs typeface="+mj-cs"/>
                <a:sym typeface="Arial" panose="020B0604020202020204" pitchFamily="34" charset="0"/>
              </a:rPr>
              <a:t>4</a:t>
            </a:r>
            <a:r>
              <a:rPr lang="en-US" altLang="zh-CN" kern="1200" baseline="0" dirty="0">
                <a:solidFill>
                  <a:schemeClr val="tx1"/>
                </a:solidFill>
                <a:latin typeface="+mj-lt"/>
                <a:ea typeface="+mj-ea"/>
                <a:cs typeface="+mj-cs"/>
                <a:sym typeface="Arial" panose="020B0604020202020204" pitchFamily="34" charset="0"/>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sym typeface="Arial" panose="020B0604020202020204" pitchFamily="34" charset="0"/>
              </a:rPr>
              <a:t>符和表达式</a:t>
            </a:r>
            <a:endParaRPr lang="zh-CN" altLang="en-US" kern="1200" baseline="0">
              <a:latin typeface="+mj-lt"/>
              <a:ea typeface="+mj-ea"/>
              <a:cs typeface="+mj-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Content Placeholder 2"/>
          <p:cNvSpPr>
            <a:spLocks noGrp="1"/>
          </p:cNvSpPr>
          <p:nvPr>
            <p:ph idx="1"/>
          </p:nvPr>
        </p:nvSpPr>
        <p:spPr/>
        <p:txBody>
          <a:bodyPr anchor="t"/>
          <a:lstStyle/>
          <a:p>
            <a:pPr>
              <a:lnSpc>
                <a:spcPct val="150000"/>
              </a:lnSpc>
              <a:spcBef>
                <a:spcPts val="0"/>
              </a:spcBef>
              <a:buFont typeface="Wingdings" panose="05000000000000000000" charset="0"/>
              <a:buChar char="§"/>
            </a:pPr>
            <a:r>
              <a:rPr lang="en-US" altLang="en-US" sz="1800"/>
              <a:t>同一性测试运算符（identity comparison）is用来测试两个对象是否是同一个，如果是则返回True，否则返回False。</a:t>
            </a:r>
            <a:r>
              <a:rPr lang="en-US" altLang="en-US" sz="1800" b="1">
                <a:solidFill>
                  <a:srgbClr val="FF0000"/>
                </a:solidFill>
              </a:rPr>
              <a:t>如果两个对象是同一个，二者具有相同的内存地址</a:t>
            </a:r>
            <a:r>
              <a:rPr lang="en-US" altLang="en-US" sz="1800" b="1"/>
              <a:t>。</a:t>
            </a:r>
            <a:endParaRPr lang="en-US" altLang="en-US" sz="1800" b="1"/>
          </a:p>
          <a:p>
            <a:pPr>
              <a:buNone/>
            </a:pPr>
            <a:r>
              <a:rPr lang="en-US" altLang="en-US" sz="1400">
                <a:latin typeface="Consolas" panose="020B0609020204030204" charset="0"/>
              </a:rPr>
              <a:t>&gt;&gt;&gt; 3 is 3</a:t>
            </a:r>
            <a:endParaRPr lang="en-US" altLang="en-US" sz="1400">
              <a:latin typeface="Consolas" panose="020B0609020204030204" charset="0"/>
            </a:endParaRPr>
          </a:p>
          <a:p>
            <a:pPr>
              <a:buNone/>
            </a:pPr>
            <a:r>
              <a:rPr lang="en-US" altLang="en-US" sz="1400">
                <a:solidFill>
                  <a:srgbClr val="00B0F0"/>
                </a:solidFill>
                <a:latin typeface="Consolas" panose="020B0609020204030204" charset="0"/>
              </a:rPr>
              <a:t>True</a:t>
            </a:r>
            <a:endParaRPr lang="en-US" altLang="en-US" sz="1400">
              <a:solidFill>
                <a:srgbClr val="00B0F0"/>
              </a:solidFill>
              <a:latin typeface="Consolas" panose="020B0609020204030204" charset="0"/>
            </a:endParaRPr>
          </a:p>
          <a:p>
            <a:pPr>
              <a:buNone/>
            </a:pPr>
            <a:r>
              <a:rPr lang="en-US" altLang="en-US" sz="1400">
                <a:latin typeface="Consolas" panose="020B0609020204030204" charset="0"/>
              </a:rPr>
              <a:t>&gt;&gt;&gt; x = [300, 300, 300]</a:t>
            </a:r>
            <a:endParaRPr lang="en-US" altLang="en-US" sz="1400">
              <a:latin typeface="Consolas" panose="020B0609020204030204" charset="0"/>
            </a:endParaRPr>
          </a:p>
          <a:p>
            <a:pPr>
              <a:buNone/>
            </a:pPr>
            <a:r>
              <a:rPr lang="en-US" altLang="en-US" sz="1400">
                <a:latin typeface="Consolas" panose="020B0609020204030204" charset="0"/>
              </a:rPr>
              <a:t>&gt;&gt;&gt; x[0] is x[1]        #基于值的内存管理，</a:t>
            </a:r>
            <a:r>
              <a:rPr lang="en-US" altLang="en-US" sz="1400" b="1">
                <a:solidFill>
                  <a:srgbClr val="FF0000"/>
                </a:solidFill>
                <a:latin typeface="Consolas" panose="020B0609020204030204" charset="0"/>
              </a:rPr>
              <a:t>同一个值在内存中只有一份</a:t>
            </a:r>
            <a:endParaRPr lang="zh-CN" altLang="en-US" sz="1400" b="1">
              <a:solidFill>
                <a:srgbClr val="FF0000"/>
              </a:solidFill>
              <a:latin typeface="Consolas" panose="020B0609020204030204" charset="0"/>
            </a:endParaRPr>
          </a:p>
          <a:p>
            <a:pPr>
              <a:buNone/>
            </a:pPr>
            <a:r>
              <a:rPr lang="en-US" altLang="en-US" sz="1400">
                <a:solidFill>
                  <a:srgbClr val="00B0F0"/>
                </a:solidFill>
                <a:latin typeface="Consolas" panose="020B0609020204030204" charset="0"/>
              </a:rPr>
              <a:t>True</a:t>
            </a:r>
            <a:endParaRPr lang="en-US" altLang="en-US" sz="1400">
              <a:solidFill>
                <a:srgbClr val="00B0F0"/>
              </a:solidFill>
              <a:latin typeface="Consolas" panose="020B0609020204030204" charset="0"/>
            </a:endParaRPr>
          </a:p>
          <a:p>
            <a:pPr>
              <a:buNone/>
            </a:pPr>
            <a:r>
              <a:rPr lang="en-US" altLang="en-US" sz="1400">
                <a:latin typeface="Consolas" panose="020B0609020204030204" charset="0"/>
              </a:rPr>
              <a:t>&gt;&gt;&gt; x = [1, 2, 3]</a:t>
            </a:r>
            <a:endParaRPr lang="en-US" altLang="en-US" sz="1400">
              <a:latin typeface="Consolas" panose="020B0609020204030204" charset="0"/>
            </a:endParaRPr>
          </a:p>
          <a:p>
            <a:pPr>
              <a:buNone/>
            </a:pPr>
            <a:r>
              <a:rPr lang="en-US" altLang="en-US" sz="1400">
                <a:latin typeface="Consolas" panose="020B0609020204030204" charset="0"/>
              </a:rPr>
              <a:t>&gt;&gt;&gt; y = [1, 2, 3]</a:t>
            </a:r>
            <a:endParaRPr lang="en-US" altLang="en-US" sz="1400">
              <a:latin typeface="Consolas" panose="020B0609020204030204" charset="0"/>
            </a:endParaRPr>
          </a:p>
          <a:p>
            <a:pPr>
              <a:buNone/>
            </a:pPr>
            <a:r>
              <a:rPr lang="en-US" altLang="en-US" sz="1400">
                <a:latin typeface="Consolas" panose="020B0609020204030204" charset="0"/>
              </a:rPr>
              <a:t>&gt;&gt;&gt; x is y              #上面形式创建的x和y不是同一个列表对象</a:t>
            </a:r>
            <a:endParaRPr lang="en-US" altLang="en-US" sz="1400">
              <a:latin typeface="Consolas" panose="020B0609020204030204" charset="0"/>
            </a:endParaRPr>
          </a:p>
          <a:p>
            <a:pPr>
              <a:buNone/>
            </a:pPr>
            <a:r>
              <a:rPr lang="en-US" altLang="en-US" sz="1400">
                <a:solidFill>
                  <a:srgbClr val="00B0F0"/>
                </a:solidFill>
                <a:latin typeface="Consolas" panose="020B0609020204030204" charset="0"/>
              </a:rPr>
              <a:t>False</a:t>
            </a:r>
            <a:endParaRPr lang="en-US" altLang="en-US" sz="1400">
              <a:solidFill>
                <a:srgbClr val="00B0F0"/>
              </a:solidFill>
              <a:latin typeface="Consolas" panose="020B0609020204030204" charset="0"/>
            </a:endParaRPr>
          </a:p>
        </p:txBody>
      </p:sp>
      <p:sp>
        <p:nvSpPr>
          <p:cNvPr id="51202" name="标题 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sym typeface="Arial" panose="020B0604020202020204" pitchFamily="34" charset="0"/>
              </a:rPr>
              <a:t>1.</a:t>
            </a:r>
            <a:r>
              <a:rPr lang="zh-CN" altLang="en-US" kern="1200" baseline="0" dirty="0">
                <a:solidFill>
                  <a:schemeClr val="tx1"/>
                </a:solidFill>
                <a:latin typeface="+mj-lt"/>
                <a:ea typeface="+mj-ea"/>
                <a:cs typeface="+mj-cs"/>
                <a:sym typeface="Arial" panose="020B0604020202020204" pitchFamily="34" charset="0"/>
              </a:rPr>
              <a:t>4</a:t>
            </a:r>
            <a:r>
              <a:rPr lang="en-US" altLang="zh-CN" kern="1200" baseline="0" dirty="0">
                <a:solidFill>
                  <a:schemeClr val="tx1"/>
                </a:solidFill>
                <a:latin typeface="+mj-lt"/>
                <a:ea typeface="+mj-ea"/>
                <a:cs typeface="+mj-cs"/>
                <a:sym typeface="Arial" panose="020B0604020202020204" pitchFamily="34" charset="0"/>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sym typeface="Arial" panose="020B0604020202020204" pitchFamily="34" charset="0"/>
              </a:rPr>
              <a:t>符和表达式</a:t>
            </a:r>
            <a:endParaRPr lang="zh-CN" altLang="en-US" kern="1200" baseline="0">
              <a:latin typeface="+mj-lt"/>
              <a:ea typeface="+mj-ea"/>
              <a:cs typeface="+mj-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Content Placeholder 2"/>
          <p:cNvSpPr>
            <a:spLocks noGrp="1"/>
          </p:cNvSpPr>
          <p:nvPr>
            <p:ph idx="1"/>
          </p:nvPr>
        </p:nvSpPr>
        <p:spPr/>
        <p:txBody>
          <a:bodyPr anchor="t"/>
          <a:lstStyle/>
          <a:p>
            <a:pPr>
              <a:lnSpc>
                <a:spcPct val="150000"/>
              </a:lnSpc>
              <a:spcBef>
                <a:spcPts val="0"/>
              </a:spcBef>
              <a:buFont typeface="Wingdings" panose="05000000000000000000" charset="0"/>
              <a:buChar char="§"/>
            </a:pPr>
            <a:r>
              <a:rPr lang="en-US" altLang="en-US" sz="1800" b="1">
                <a:solidFill>
                  <a:srgbClr val="FF0000"/>
                </a:solidFill>
              </a:rPr>
              <a:t>位运算符只能用于整数</a:t>
            </a:r>
            <a:r>
              <a:rPr lang="en-US" altLang="en-US" sz="1800"/>
              <a:t>，其内部执行过程为：首先将整数转换为二进制数，然后右对齐，必要的时候左侧补0，按位进行运算，最后再把计算结果转换为十进制数字返回。</a:t>
            </a:r>
            <a:endParaRPr lang="en-US" altLang="en-US" sz="1800"/>
          </a:p>
          <a:p>
            <a:pPr>
              <a:buNone/>
            </a:pPr>
            <a:r>
              <a:rPr lang="en-US" altLang="en-US" sz="1600">
                <a:latin typeface="Consolas" panose="020B0609020204030204" charset="0"/>
              </a:rPr>
              <a:t>&gt;&gt;&gt; 3 &lt;&lt; 2    #把3左移2位</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12</a:t>
            </a:r>
            <a:endParaRPr lang="en-US" altLang="en-US" sz="1600">
              <a:solidFill>
                <a:srgbClr val="00B0F0"/>
              </a:solidFill>
              <a:latin typeface="Consolas" panose="020B0609020204030204" charset="0"/>
            </a:endParaRPr>
          </a:p>
          <a:p>
            <a:pPr>
              <a:buNone/>
            </a:pPr>
            <a:r>
              <a:rPr lang="en-US" altLang="en-US" sz="1600">
                <a:latin typeface="Consolas" panose="020B0609020204030204" charset="0"/>
              </a:rPr>
              <a:t>&gt;&gt;&gt; 3 &amp; 7     #位与运算</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3</a:t>
            </a:r>
            <a:endParaRPr lang="en-US" altLang="en-US" sz="1600">
              <a:solidFill>
                <a:srgbClr val="00B0F0"/>
              </a:solidFill>
              <a:latin typeface="Consolas" panose="020B0609020204030204" charset="0"/>
            </a:endParaRPr>
          </a:p>
          <a:p>
            <a:pPr>
              <a:buNone/>
            </a:pPr>
            <a:r>
              <a:rPr lang="en-US" altLang="en-US" sz="1600">
                <a:latin typeface="Consolas" panose="020B0609020204030204" charset="0"/>
              </a:rPr>
              <a:t>&gt;&gt;&gt; 3 | 8     #位或运算</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11</a:t>
            </a:r>
            <a:endParaRPr lang="en-US" altLang="en-US" sz="1600">
              <a:solidFill>
                <a:srgbClr val="00B0F0"/>
              </a:solidFill>
              <a:latin typeface="Consolas" panose="020B0609020204030204" charset="0"/>
            </a:endParaRPr>
          </a:p>
          <a:p>
            <a:pPr>
              <a:buNone/>
            </a:pPr>
            <a:r>
              <a:rPr lang="en-US" altLang="en-US" sz="1600">
                <a:latin typeface="Consolas" panose="020B0609020204030204" charset="0"/>
              </a:rPr>
              <a:t>&gt;&gt;&gt; 3 ^ 5     #位异或运算</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6</a:t>
            </a:r>
            <a:endParaRPr lang="en-US" altLang="en-US" sz="1600">
              <a:solidFill>
                <a:srgbClr val="00B0F0"/>
              </a:solidFill>
              <a:latin typeface="Consolas" panose="020B0609020204030204" charset="0"/>
            </a:endParaRPr>
          </a:p>
        </p:txBody>
      </p:sp>
      <p:sp>
        <p:nvSpPr>
          <p:cNvPr id="52226" name="标题 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sym typeface="Arial" panose="020B0604020202020204" pitchFamily="34" charset="0"/>
              </a:rPr>
              <a:t>1.</a:t>
            </a:r>
            <a:r>
              <a:rPr lang="zh-CN" altLang="en-US" kern="1200" baseline="0" dirty="0">
                <a:solidFill>
                  <a:schemeClr val="tx1"/>
                </a:solidFill>
                <a:latin typeface="+mj-lt"/>
                <a:ea typeface="+mj-ea"/>
                <a:cs typeface="+mj-cs"/>
                <a:sym typeface="Arial" panose="020B0604020202020204" pitchFamily="34" charset="0"/>
              </a:rPr>
              <a:t>4</a:t>
            </a:r>
            <a:r>
              <a:rPr lang="en-US" altLang="zh-CN" kern="1200" baseline="0" dirty="0">
                <a:solidFill>
                  <a:schemeClr val="tx1"/>
                </a:solidFill>
                <a:latin typeface="+mj-lt"/>
                <a:ea typeface="+mj-ea"/>
                <a:cs typeface="+mj-cs"/>
                <a:sym typeface="Arial" panose="020B0604020202020204" pitchFamily="34" charset="0"/>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sym typeface="Arial" panose="020B0604020202020204" pitchFamily="34" charset="0"/>
              </a:rPr>
              <a:t>符和表达式</a:t>
            </a:r>
            <a:endParaRPr lang="zh-CN" altLang="en-US" kern="1200" baseline="0">
              <a:latin typeface="+mj-lt"/>
              <a:ea typeface="+mj-ea"/>
              <a:cs typeface="+mj-cs"/>
            </a:endParaRPr>
          </a:p>
        </p:txBody>
      </p:sp>
      <p:graphicFrame>
        <p:nvGraphicFramePr>
          <p:cNvPr id="52227" name="对象 1"/>
          <p:cNvGraphicFramePr/>
          <p:nvPr/>
        </p:nvGraphicFramePr>
        <p:xfrm>
          <a:off x="4950685" y="2274492"/>
          <a:ext cx="2625788" cy="1881517"/>
        </p:xfrm>
        <a:graphic>
          <a:graphicData uri="http://schemas.openxmlformats.org/presentationml/2006/ole">
            <mc:AlternateContent xmlns:mc="http://schemas.openxmlformats.org/markup-compatibility/2006">
              <mc:Choice xmlns:v="urn:schemas-microsoft-com:vml" Requires="v">
                <p:oleObj spid="_x0000_s4125" name="" r:id="rId1" imgW="2733675" imgH="1771650" progId="Paint.Picture">
                  <p:embed/>
                </p:oleObj>
              </mc:Choice>
              <mc:Fallback>
                <p:oleObj name="" r:id="rId1" imgW="2733675" imgH="1771650" progId="Paint.Picture">
                  <p:embed/>
                  <p:pic>
                    <p:nvPicPr>
                      <p:cNvPr id="0" name="Picture 3075"/>
                      <p:cNvPicPr/>
                      <p:nvPr/>
                    </p:nvPicPr>
                    <p:blipFill>
                      <a:blip r:embed="rId2"/>
                      <a:stretch>
                        <a:fillRect/>
                      </a:stretch>
                    </p:blipFill>
                    <p:spPr>
                      <a:xfrm>
                        <a:off x="4950685" y="2274492"/>
                        <a:ext cx="2625788" cy="1881517"/>
                      </a:xfrm>
                      <a:prstGeom prst="rect">
                        <a:avLst/>
                      </a:prstGeom>
                      <a:noFill/>
                      <a:ln w="38100">
                        <a:noFill/>
                        <a:miter/>
                      </a:ln>
                    </p:spPr>
                  </p:pic>
                </p:oleObj>
              </mc:Fallback>
            </mc:AlternateContent>
          </a:graphicData>
        </a:graphic>
      </p:graphicFrame>
      <p:sp>
        <p:nvSpPr>
          <p:cNvPr id="5" name="线形标注 1 4"/>
          <p:cNvSpPr/>
          <p:nvPr/>
        </p:nvSpPr>
        <p:spPr>
          <a:xfrm>
            <a:off x="4950685" y="2274492"/>
            <a:ext cx="2707955" cy="1881517"/>
          </a:xfrm>
          <a:prstGeom prst="borderCallout1">
            <a:avLst>
              <a:gd name="adj1" fmla="val 54177"/>
              <a:gd name="adj2" fmla="val -1210"/>
              <a:gd name="adj3" fmla="val 123012"/>
              <a:gd name="adj4" fmla="val -40845"/>
            </a:avLst>
          </a:prstGeom>
          <a:noFill/>
          <a:ln w="44450">
            <a:solidFill>
              <a:schemeClr val="accent1">
                <a:shade val="50000"/>
              </a:schemeClr>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00" strike="noStrike" noProof="1"/>
          </a:p>
        </p:txBody>
      </p:sp>
      <p:sp>
        <p:nvSpPr>
          <p:cNvPr id="52229" name="文本框 5"/>
          <p:cNvSpPr txBox="1"/>
          <p:nvPr/>
        </p:nvSpPr>
        <p:spPr>
          <a:xfrm>
            <a:off x="3054350" y="4582160"/>
            <a:ext cx="1407795" cy="306705"/>
          </a:xfrm>
          <a:prstGeom prst="rect">
            <a:avLst/>
          </a:prstGeom>
          <a:noFill/>
          <a:ln w="41275" cap="flat" cmpd="sng">
            <a:solidFill>
              <a:schemeClr val="accent1"/>
            </a:solidFill>
            <a:prstDash val="solid"/>
            <a:round/>
            <a:headEnd type="none" w="med" len="med"/>
            <a:tailEnd type="none" w="med" len="med"/>
          </a:ln>
        </p:spPr>
        <p:txBody>
          <a:bodyPr wrap="square" anchor="t">
            <a:spAutoFit/>
          </a:bodyPr>
          <a:lstStyle/>
          <a:p>
            <a:r>
              <a:rPr lang="zh-CN" altLang="en-US" sz="1400">
                <a:latin typeface="Arial" panose="020B0604020202020204" pitchFamily="34" charset="0"/>
                <a:ea typeface="宋体" panose="02010600030101010101" pitchFamily="2" charset="-122"/>
              </a:rPr>
              <a:t>位运算符规则</a:t>
            </a:r>
            <a:endParaRPr lang="zh-CN" altLang="en-US" sz="1400">
              <a:latin typeface="Arial" panose="020B0604020202020204" pitchFamily="34" charset="0"/>
              <a:ea typeface="宋体" panose="02010600030101010101" pitchFamily="2"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Content Placeholder 2"/>
          <p:cNvSpPr>
            <a:spLocks noGrp="1"/>
          </p:cNvSpPr>
          <p:nvPr>
            <p:ph idx="1"/>
          </p:nvPr>
        </p:nvSpPr>
        <p:spPr/>
        <p:txBody>
          <a:bodyPr anchor="t"/>
          <a:lstStyle/>
          <a:p>
            <a:pPr>
              <a:lnSpc>
                <a:spcPct val="150000"/>
              </a:lnSpc>
              <a:spcBef>
                <a:spcPts val="0"/>
              </a:spcBef>
              <a:buFont typeface="Wingdings" panose="05000000000000000000" charset="0"/>
              <a:buChar char="§"/>
            </a:pPr>
            <a:r>
              <a:rPr lang="en-US" altLang="en-US" sz="1800"/>
              <a:t>集合的交集、并集、对称差集等运算借助于位运算符来实现，而差集则使用减号运算符实现（注意，</a:t>
            </a:r>
            <a:r>
              <a:rPr lang="en-US" altLang="en-US" sz="1800" b="1">
                <a:solidFill>
                  <a:srgbClr val="FF0000"/>
                </a:solidFill>
              </a:rPr>
              <a:t>并集运算符不是加号</a:t>
            </a:r>
            <a:r>
              <a:rPr lang="en-US" altLang="en-US" sz="1800"/>
              <a:t>）。</a:t>
            </a:r>
            <a:endParaRPr lang="en-US" altLang="en-US" sz="1800"/>
          </a:p>
          <a:p>
            <a:pPr>
              <a:buNone/>
            </a:pPr>
            <a:r>
              <a:rPr lang="en-US" altLang="en-US" sz="1600">
                <a:latin typeface="Consolas" panose="020B0609020204030204" charset="0"/>
              </a:rPr>
              <a:t>&gt;&gt;&gt; {1, 2, 3} | {3, 4, 5}         #并集，自动去除重复元素</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{1, 2, 3, 4, 5}</a:t>
            </a:r>
            <a:endParaRPr lang="en-US" altLang="en-US" sz="1600">
              <a:solidFill>
                <a:srgbClr val="00B0F0"/>
              </a:solidFill>
              <a:latin typeface="Consolas" panose="020B0609020204030204" charset="0"/>
            </a:endParaRPr>
          </a:p>
          <a:p>
            <a:pPr>
              <a:buNone/>
            </a:pPr>
            <a:r>
              <a:rPr lang="en-US" altLang="en-US" sz="1600">
                <a:latin typeface="Consolas" panose="020B0609020204030204" charset="0"/>
              </a:rPr>
              <a:t>&gt;&gt;&gt; {1, 2, 3} &amp; {3, 4, 5}         #交集</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{3}</a:t>
            </a:r>
            <a:endParaRPr lang="en-US" altLang="en-US" sz="1600">
              <a:solidFill>
                <a:srgbClr val="00B0F0"/>
              </a:solidFill>
              <a:latin typeface="Consolas" panose="020B0609020204030204" charset="0"/>
            </a:endParaRPr>
          </a:p>
          <a:p>
            <a:pPr>
              <a:buNone/>
            </a:pPr>
            <a:r>
              <a:rPr lang="en-US" altLang="en-US" sz="1600">
                <a:latin typeface="Consolas" panose="020B0609020204030204" charset="0"/>
              </a:rPr>
              <a:t>&gt;&gt;&gt; {1, 2, 3} ^ {3, 4, 5}         #对称差集</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{1, 2, 4, 5}</a:t>
            </a:r>
            <a:endParaRPr lang="en-US" altLang="en-US" sz="1600">
              <a:solidFill>
                <a:srgbClr val="00B0F0"/>
              </a:solidFill>
              <a:latin typeface="Consolas" panose="020B0609020204030204" charset="0"/>
            </a:endParaRPr>
          </a:p>
          <a:p>
            <a:pPr>
              <a:buNone/>
            </a:pPr>
            <a:r>
              <a:rPr lang="en-US" altLang="en-US" sz="1600">
                <a:latin typeface="Consolas" panose="020B0609020204030204" charset="0"/>
              </a:rPr>
              <a:t>&gt;&gt;&gt; {1, 2, 3} - {3, 4, 5}         #差集</a:t>
            </a:r>
            <a:endParaRPr lang="en-US" altLang="en-US" sz="1600">
              <a:latin typeface="Consolas" panose="020B0609020204030204" charset="0"/>
            </a:endParaRPr>
          </a:p>
          <a:p>
            <a:pPr>
              <a:buNone/>
            </a:pPr>
            <a:r>
              <a:rPr lang="en-US" altLang="en-US" sz="1600">
                <a:solidFill>
                  <a:srgbClr val="00B0F0"/>
                </a:solidFill>
                <a:latin typeface="Consolas" panose="020B0609020204030204" charset="0"/>
              </a:rPr>
              <a:t>{1, 2}</a:t>
            </a:r>
            <a:endParaRPr lang="en-US" altLang="en-US" sz="1600">
              <a:solidFill>
                <a:srgbClr val="00B0F0"/>
              </a:solidFill>
              <a:latin typeface="Consolas" panose="020B0609020204030204" charset="0"/>
            </a:endParaRPr>
          </a:p>
        </p:txBody>
      </p:sp>
      <p:sp>
        <p:nvSpPr>
          <p:cNvPr id="53250" name="标题 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sym typeface="Arial" panose="020B0604020202020204" pitchFamily="34" charset="0"/>
              </a:rPr>
              <a:t>1.</a:t>
            </a:r>
            <a:r>
              <a:rPr lang="zh-CN" altLang="en-US" kern="1200" baseline="0" dirty="0">
                <a:solidFill>
                  <a:schemeClr val="tx1"/>
                </a:solidFill>
                <a:latin typeface="+mj-lt"/>
                <a:ea typeface="+mj-ea"/>
                <a:cs typeface="+mj-cs"/>
                <a:sym typeface="Arial" panose="020B0604020202020204" pitchFamily="34" charset="0"/>
              </a:rPr>
              <a:t>4</a:t>
            </a:r>
            <a:r>
              <a:rPr lang="en-US" altLang="zh-CN" kern="1200" baseline="0" dirty="0">
                <a:solidFill>
                  <a:schemeClr val="tx1"/>
                </a:solidFill>
                <a:latin typeface="+mj-lt"/>
                <a:ea typeface="+mj-ea"/>
                <a:cs typeface="+mj-cs"/>
                <a:sym typeface="Arial" panose="020B0604020202020204" pitchFamily="34" charset="0"/>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sym typeface="Arial" panose="020B0604020202020204" pitchFamily="34" charset="0"/>
              </a:rPr>
              <a:t>符和表达式</a:t>
            </a:r>
            <a:endParaRPr lang="zh-CN" altLang="en-US" kern="1200" baseline="0">
              <a:latin typeface="+mj-lt"/>
              <a:ea typeface="+mj-ea"/>
              <a:cs typeface="+mj-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Content Placeholder 2"/>
          <p:cNvSpPr>
            <a:spLocks noGrp="1"/>
          </p:cNvSpPr>
          <p:nvPr>
            <p:ph idx="1"/>
          </p:nvPr>
        </p:nvSpPr>
        <p:spPr/>
        <p:txBody>
          <a:bodyPr anchor="t"/>
          <a:lstStyle/>
          <a:p>
            <a:pPr>
              <a:buFont typeface="Wingdings" panose="05000000000000000000" charset="0"/>
              <a:buChar char="§"/>
            </a:pPr>
            <a:r>
              <a:rPr lang="en-US" altLang="zh-CN" sz="1800"/>
              <a:t>and</a:t>
            </a:r>
            <a:r>
              <a:rPr lang="zh-CN" altLang="en-US" sz="1800"/>
              <a:t>和</a:t>
            </a:r>
            <a:r>
              <a:rPr lang="en-US" altLang="zh-CN" sz="1800"/>
              <a:t>or</a:t>
            </a:r>
            <a:r>
              <a:rPr lang="zh-CN" altLang="en-US" sz="1800"/>
              <a:t>具有</a:t>
            </a:r>
            <a:r>
              <a:rPr lang="zh-CN" altLang="en-US" sz="1800" b="1">
                <a:solidFill>
                  <a:srgbClr val="FF0000"/>
                </a:solidFill>
              </a:rPr>
              <a:t>惰性求值</a:t>
            </a:r>
            <a:r>
              <a:rPr lang="zh-CN" altLang="en-US" sz="1800"/>
              <a:t>特点，只计算必须计算的表达式。</a:t>
            </a:r>
            <a:endParaRPr lang="zh-CN" altLang="en-US" sz="1800"/>
          </a:p>
          <a:p>
            <a:pPr>
              <a:buNone/>
            </a:pPr>
            <a:r>
              <a:rPr lang="en-US" altLang="en-US" sz="1350">
                <a:latin typeface="Consolas" panose="020B0609020204030204" charset="0"/>
              </a:rPr>
              <a:t>&gt;&gt;&gt; 3&gt;5 and a&gt;3          #注意，此时并没有定义变量a</a:t>
            </a:r>
            <a:endParaRPr lang="en-US" altLang="en-US" sz="1350">
              <a:latin typeface="Consolas" panose="020B0609020204030204" charset="0"/>
            </a:endParaRPr>
          </a:p>
          <a:p>
            <a:pPr>
              <a:buNone/>
            </a:pPr>
            <a:r>
              <a:rPr lang="en-US" altLang="en-US" sz="1350">
                <a:solidFill>
                  <a:srgbClr val="00B0F0"/>
                </a:solidFill>
                <a:latin typeface="Consolas" panose="020B0609020204030204" charset="0"/>
              </a:rPr>
              <a:t>False</a:t>
            </a:r>
            <a:endParaRPr lang="en-US" altLang="en-US" sz="1350">
              <a:solidFill>
                <a:srgbClr val="00B0F0"/>
              </a:solidFill>
              <a:latin typeface="Consolas" panose="020B0609020204030204" charset="0"/>
            </a:endParaRPr>
          </a:p>
          <a:p>
            <a:pPr>
              <a:buNone/>
            </a:pPr>
            <a:r>
              <a:rPr lang="en-US" altLang="en-US" sz="1350">
                <a:latin typeface="Consolas" panose="020B0609020204030204" charset="0"/>
              </a:rPr>
              <a:t>&gt;&gt;&gt; 3&gt;5 or a&gt;3           #3&gt;5的值为False，所以需要计算后面表达式</a:t>
            </a:r>
            <a:endParaRPr lang="en-US" altLang="en-US" sz="1350">
              <a:latin typeface="Consolas" panose="020B0609020204030204" charset="0"/>
            </a:endParaRPr>
          </a:p>
          <a:p>
            <a:pPr>
              <a:buNone/>
            </a:pPr>
            <a:r>
              <a:rPr lang="en-US" altLang="en-US" sz="1350">
                <a:solidFill>
                  <a:srgbClr val="FF0000"/>
                </a:solidFill>
                <a:latin typeface="Consolas" panose="020B0609020204030204" charset="0"/>
              </a:rPr>
              <a:t>NameError: name 'a' is not defined</a:t>
            </a:r>
            <a:endParaRPr lang="en-US" altLang="en-US" sz="1350">
              <a:solidFill>
                <a:srgbClr val="FF0000"/>
              </a:solidFill>
              <a:latin typeface="Consolas" panose="020B0609020204030204" charset="0"/>
            </a:endParaRPr>
          </a:p>
          <a:p>
            <a:pPr>
              <a:buNone/>
            </a:pPr>
            <a:r>
              <a:rPr lang="en-US" altLang="en-US" sz="1350">
                <a:latin typeface="Consolas" panose="020B0609020204030204" charset="0"/>
              </a:rPr>
              <a:t>&gt;&gt;&gt; 3&lt;5 or a&gt;3           #3&lt;5的值为True，不需要计算后面表达式</a:t>
            </a:r>
            <a:endParaRPr lang="en-US" altLang="en-US" sz="1350">
              <a:latin typeface="Consolas" panose="020B0609020204030204" charset="0"/>
            </a:endParaRPr>
          </a:p>
          <a:p>
            <a:pPr>
              <a:buNone/>
            </a:pPr>
            <a:r>
              <a:rPr lang="en-US" altLang="en-US" sz="1350">
                <a:solidFill>
                  <a:srgbClr val="00B0F0"/>
                </a:solidFill>
                <a:latin typeface="Consolas" panose="020B0609020204030204" charset="0"/>
              </a:rPr>
              <a:t>True</a:t>
            </a:r>
            <a:endParaRPr lang="en-US" altLang="en-US" sz="1350">
              <a:solidFill>
                <a:srgbClr val="00B0F0"/>
              </a:solidFill>
              <a:latin typeface="Consolas" panose="020B0609020204030204" charset="0"/>
            </a:endParaRPr>
          </a:p>
          <a:p>
            <a:pPr>
              <a:buNone/>
            </a:pPr>
            <a:r>
              <a:rPr lang="en-US" altLang="en-US" sz="1350">
                <a:latin typeface="Consolas" panose="020B0609020204030204" charset="0"/>
              </a:rPr>
              <a:t>&gt;&gt;&gt; 3 and 5              #最后一个计算的表达式的值作为整个表达式的值</a:t>
            </a:r>
            <a:endParaRPr lang="en-US" altLang="en-US" sz="1350">
              <a:latin typeface="Consolas" panose="020B0609020204030204" charset="0"/>
            </a:endParaRPr>
          </a:p>
          <a:p>
            <a:pPr>
              <a:buNone/>
            </a:pPr>
            <a:r>
              <a:rPr lang="en-US" altLang="en-US" sz="1350">
                <a:solidFill>
                  <a:srgbClr val="00B0F0"/>
                </a:solidFill>
                <a:latin typeface="Consolas" panose="020B0609020204030204" charset="0"/>
              </a:rPr>
              <a:t>5</a:t>
            </a:r>
            <a:endParaRPr lang="en-US" altLang="en-US" sz="1350">
              <a:solidFill>
                <a:srgbClr val="00B0F0"/>
              </a:solidFill>
              <a:latin typeface="Consolas" panose="020B0609020204030204" charset="0"/>
            </a:endParaRPr>
          </a:p>
          <a:p>
            <a:pPr>
              <a:buNone/>
            </a:pPr>
            <a:r>
              <a:rPr lang="en-US" altLang="en-US" sz="1350">
                <a:latin typeface="Consolas" panose="020B0609020204030204" charset="0"/>
              </a:rPr>
              <a:t>&gt;&gt;&gt; 3 and 5&gt;2</a:t>
            </a:r>
            <a:endParaRPr lang="en-US" altLang="en-US" sz="1350">
              <a:latin typeface="Consolas" panose="020B0609020204030204" charset="0"/>
            </a:endParaRPr>
          </a:p>
          <a:p>
            <a:pPr>
              <a:buNone/>
            </a:pPr>
            <a:r>
              <a:rPr lang="en-US" altLang="en-US" sz="1350">
                <a:solidFill>
                  <a:srgbClr val="00B0F0"/>
                </a:solidFill>
                <a:latin typeface="Consolas" panose="020B0609020204030204" charset="0"/>
              </a:rPr>
              <a:t>True</a:t>
            </a:r>
            <a:endParaRPr lang="en-US" altLang="en-US" sz="1350">
              <a:solidFill>
                <a:srgbClr val="00B0F0"/>
              </a:solidFill>
              <a:latin typeface="Consolas" panose="020B0609020204030204" charset="0"/>
            </a:endParaRPr>
          </a:p>
          <a:p>
            <a:pPr>
              <a:buNone/>
            </a:pPr>
            <a:r>
              <a:rPr lang="en-US" altLang="en-US" sz="1350">
                <a:latin typeface="Consolas" panose="020B0609020204030204" charset="0"/>
              </a:rPr>
              <a:t>&gt;&gt;&gt; 3 not in [1, 2, 3]   #逻辑非运算not</a:t>
            </a:r>
            <a:endParaRPr lang="en-US" altLang="en-US" sz="1350">
              <a:latin typeface="Consolas" panose="020B0609020204030204" charset="0"/>
            </a:endParaRPr>
          </a:p>
          <a:p>
            <a:pPr>
              <a:buNone/>
            </a:pPr>
            <a:r>
              <a:rPr lang="en-US" altLang="en-US" sz="1350">
                <a:solidFill>
                  <a:srgbClr val="00B0F0"/>
                </a:solidFill>
                <a:latin typeface="Consolas" panose="020B0609020204030204" charset="0"/>
              </a:rPr>
              <a:t>False</a:t>
            </a:r>
            <a:endParaRPr lang="en-US" altLang="en-US" sz="1350">
              <a:solidFill>
                <a:srgbClr val="00B0F0"/>
              </a:solidFill>
              <a:latin typeface="Consolas" panose="020B0609020204030204" charset="0"/>
            </a:endParaRPr>
          </a:p>
          <a:p>
            <a:pPr>
              <a:buNone/>
            </a:pPr>
            <a:r>
              <a:rPr lang="en-US" altLang="en-US" sz="1350">
                <a:latin typeface="Consolas" panose="020B0609020204030204" charset="0"/>
              </a:rPr>
              <a:t>&gt;&gt;&gt; 3 is not 5           #not的计算结果只能是True或False之一</a:t>
            </a:r>
            <a:endParaRPr lang="en-US" altLang="en-US" sz="1350">
              <a:latin typeface="Consolas" panose="020B0609020204030204" charset="0"/>
            </a:endParaRPr>
          </a:p>
          <a:p>
            <a:pPr>
              <a:buNone/>
            </a:pPr>
            <a:r>
              <a:rPr lang="en-US" altLang="en-US" sz="1350">
                <a:solidFill>
                  <a:srgbClr val="00B0F0"/>
                </a:solidFill>
                <a:latin typeface="Consolas" panose="020B0609020204030204" charset="0"/>
              </a:rPr>
              <a:t>True</a:t>
            </a:r>
            <a:endParaRPr lang="en-US" altLang="en-US" sz="1350">
              <a:solidFill>
                <a:srgbClr val="00B0F0"/>
              </a:solidFill>
              <a:latin typeface="Consolas" panose="020B0609020204030204" charset="0"/>
            </a:endParaRPr>
          </a:p>
        </p:txBody>
      </p:sp>
      <p:sp>
        <p:nvSpPr>
          <p:cNvPr id="54274" name="标题 1"/>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sym typeface="Arial" panose="020B0604020202020204" pitchFamily="34" charset="0"/>
              </a:rPr>
              <a:t>1.</a:t>
            </a:r>
            <a:r>
              <a:rPr lang="zh-CN" altLang="en-US" kern="1200" baseline="0" dirty="0">
                <a:solidFill>
                  <a:schemeClr val="tx1"/>
                </a:solidFill>
                <a:latin typeface="+mj-lt"/>
                <a:ea typeface="+mj-ea"/>
                <a:cs typeface="+mj-cs"/>
                <a:sym typeface="Arial" panose="020B0604020202020204" pitchFamily="34" charset="0"/>
              </a:rPr>
              <a:t>4</a:t>
            </a:r>
            <a:r>
              <a:rPr lang="en-US" altLang="zh-CN" kern="1200" baseline="0" dirty="0">
                <a:solidFill>
                  <a:schemeClr val="tx1"/>
                </a:solidFill>
                <a:latin typeface="+mj-lt"/>
                <a:ea typeface="+mj-ea"/>
                <a:cs typeface="+mj-cs"/>
                <a:sym typeface="Arial" panose="020B0604020202020204" pitchFamily="34" charset="0"/>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sym typeface="Arial" panose="020B0604020202020204" pitchFamily="34" charset="0"/>
              </a:rPr>
              <a:t>符和表达式</a:t>
            </a:r>
            <a:endParaRPr lang="zh-CN" altLang="en-US" kern="1200" baseline="0">
              <a:latin typeface="+mj-lt"/>
              <a:ea typeface="+mj-ea"/>
              <a:cs typeface="+mj-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4505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rPr>
              <a:t>符和表达式</a:t>
            </a:r>
            <a:endParaRPr lang="zh-CN" altLang="en-US" kern="1200" baseline="0" dirty="0">
              <a:solidFill>
                <a:schemeClr val="tx1"/>
              </a:solidFill>
              <a:latin typeface="+mj-lt"/>
              <a:ea typeface="+mj-ea"/>
              <a:cs typeface="+mj-cs"/>
            </a:endParaRPr>
          </a:p>
        </p:txBody>
      </p:sp>
      <p:sp>
        <p:nvSpPr>
          <p:cNvPr id="56322" name="文本占位符 45058"/>
          <p:cNvSpPr>
            <a:spLocks noGrp="1"/>
          </p:cNvSpPr>
          <p:nvPr>
            <p:ph idx="1"/>
          </p:nvPr>
        </p:nvSpPr>
        <p:spPr/>
        <p:txBody>
          <a:bodyPr anchor="t"/>
          <a:lstStyle/>
          <a:p>
            <a:pPr>
              <a:lnSpc>
                <a:spcPct val="80000"/>
              </a:lnSpc>
              <a:buFont typeface="Wingdings" panose="05000000000000000000" charset="0"/>
              <a:buChar char="§"/>
            </a:pPr>
            <a:r>
              <a:rPr lang="zh-CN" altLang="en-US" sz="1800">
                <a:latin typeface="宋体" panose="02010600030101010101" pitchFamily="2" charset="-122"/>
              </a:rPr>
              <a:t>逗号并不是运算符，只是一个普通分隔符。</a:t>
            </a:r>
            <a:endParaRPr lang="zh-CN" altLang="en-US" sz="1800">
              <a:latin typeface="宋体" panose="02010600030101010101" pitchFamily="2" charset="-122"/>
            </a:endParaRPr>
          </a:p>
          <a:p>
            <a:pPr>
              <a:lnSpc>
                <a:spcPct val="80000"/>
              </a:lnSpc>
              <a:buNone/>
            </a:pPr>
            <a:endParaRPr lang="en-US" altLang="zh-CN" sz="1350">
              <a:latin typeface="宋体" panose="02010600030101010101" pitchFamily="2" charset="-122"/>
            </a:endParaRPr>
          </a:p>
          <a:p>
            <a:pPr>
              <a:lnSpc>
                <a:spcPct val="80000"/>
              </a:lnSpc>
              <a:buNone/>
            </a:pPr>
            <a:r>
              <a:rPr lang="en-US" altLang="zh-CN" sz="1600">
                <a:latin typeface="Consolas" panose="020B0609020204030204" charset="0"/>
              </a:rPr>
              <a:t>&gt;&gt;&gt; 'a' in 'b', 'a'</a:t>
            </a:r>
            <a:endParaRPr lang="en-US" altLang="zh-CN" sz="1600">
              <a:latin typeface="Consolas" panose="020B0609020204030204" charset="0"/>
            </a:endParaRPr>
          </a:p>
          <a:p>
            <a:pPr>
              <a:lnSpc>
                <a:spcPct val="80000"/>
              </a:lnSpc>
              <a:buNone/>
            </a:pPr>
            <a:r>
              <a:rPr lang="en-US" altLang="zh-CN" sz="1600">
                <a:solidFill>
                  <a:srgbClr val="00B0F0"/>
                </a:solidFill>
                <a:latin typeface="Consolas" panose="020B0609020204030204" charset="0"/>
              </a:rPr>
              <a:t>(False, 'a')</a:t>
            </a:r>
            <a:endParaRPr lang="en-US" altLang="zh-CN" sz="1600">
              <a:solidFill>
                <a:srgbClr val="00B0F0"/>
              </a:solidFill>
              <a:latin typeface="Consolas" panose="020B0609020204030204" charset="0"/>
            </a:endParaRPr>
          </a:p>
          <a:p>
            <a:pPr>
              <a:lnSpc>
                <a:spcPct val="80000"/>
              </a:lnSpc>
              <a:buNone/>
            </a:pPr>
            <a:r>
              <a:rPr lang="en-US" altLang="zh-CN" sz="1600">
                <a:latin typeface="Consolas" panose="020B0609020204030204" charset="0"/>
              </a:rPr>
              <a:t>&gt;&gt;&gt; 'a' in ('b', 'a')</a:t>
            </a:r>
            <a:endParaRPr lang="en-US" altLang="zh-CN" sz="1600">
              <a:latin typeface="Consolas" panose="020B0609020204030204" charset="0"/>
            </a:endParaRPr>
          </a:p>
          <a:p>
            <a:pPr>
              <a:lnSpc>
                <a:spcPct val="80000"/>
              </a:lnSpc>
              <a:buNone/>
            </a:pPr>
            <a:r>
              <a:rPr lang="en-US" altLang="zh-CN" sz="1600">
                <a:solidFill>
                  <a:srgbClr val="00B0F0"/>
                </a:solidFill>
                <a:latin typeface="Consolas" panose="020B0609020204030204" charset="0"/>
              </a:rPr>
              <a:t>True</a:t>
            </a:r>
            <a:endParaRPr lang="en-US" altLang="zh-CN" sz="1600">
              <a:solidFill>
                <a:srgbClr val="00B0F0"/>
              </a:solidFill>
              <a:latin typeface="Consolas" panose="020B0609020204030204" charset="0"/>
            </a:endParaRPr>
          </a:p>
          <a:p>
            <a:pPr>
              <a:lnSpc>
                <a:spcPct val="80000"/>
              </a:lnSpc>
              <a:buNone/>
            </a:pPr>
            <a:r>
              <a:rPr lang="en-US" altLang="zh-CN" sz="1600">
                <a:latin typeface="Consolas" panose="020B0609020204030204" charset="0"/>
              </a:rPr>
              <a:t>&gt;&gt;&gt; x = 3, 5</a:t>
            </a:r>
            <a:endParaRPr lang="en-US" altLang="zh-CN" sz="1600">
              <a:latin typeface="Consolas" panose="020B0609020204030204" charset="0"/>
            </a:endParaRPr>
          </a:p>
          <a:p>
            <a:pPr>
              <a:lnSpc>
                <a:spcPct val="80000"/>
              </a:lnSpc>
              <a:buNone/>
            </a:pPr>
            <a:r>
              <a:rPr lang="en-US" altLang="zh-CN" sz="1600">
                <a:latin typeface="Consolas" panose="020B0609020204030204" charset="0"/>
              </a:rPr>
              <a:t>&gt;&gt;&gt; x</a:t>
            </a:r>
            <a:endParaRPr lang="en-US" altLang="zh-CN" sz="1600">
              <a:latin typeface="Consolas" panose="020B0609020204030204" charset="0"/>
            </a:endParaRPr>
          </a:p>
          <a:p>
            <a:pPr>
              <a:lnSpc>
                <a:spcPct val="80000"/>
              </a:lnSpc>
              <a:buNone/>
            </a:pPr>
            <a:r>
              <a:rPr lang="en-US" altLang="zh-CN" sz="1600">
                <a:solidFill>
                  <a:srgbClr val="00B0F0"/>
                </a:solidFill>
                <a:latin typeface="Consolas" panose="020B0609020204030204" charset="0"/>
              </a:rPr>
              <a:t>(3, 5)</a:t>
            </a:r>
            <a:endParaRPr lang="en-US" altLang="zh-CN" sz="1600">
              <a:solidFill>
                <a:srgbClr val="00B0F0"/>
              </a:solidFill>
              <a:latin typeface="Consolas" panose="020B0609020204030204" charset="0"/>
            </a:endParaRPr>
          </a:p>
          <a:p>
            <a:pPr>
              <a:lnSpc>
                <a:spcPct val="80000"/>
              </a:lnSpc>
              <a:buNone/>
            </a:pPr>
            <a:r>
              <a:rPr lang="en-US" altLang="zh-CN" sz="1600">
                <a:latin typeface="Consolas" panose="020B0609020204030204" charset="0"/>
              </a:rPr>
              <a:t>&gt;&gt;&gt; 3 == 3, 5</a:t>
            </a:r>
            <a:endParaRPr lang="en-US" altLang="zh-CN" sz="1600">
              <a:latin typeface="Consolas" panose="020B0609020204030204" charset="0"/>
            </a:endParaRPr>
          </a:p>
          <a:p>
            <a:pPr>
              <a:lnSpc>
                <a:spcPct val="80000"/>
              </a:lnSpc>
              <a:buNone/>
            </a:pPr>
            <a:r>
              <a:rPr lang="en-US" altLang="zh-CN" sz="1600">
                <a:solidFill>
                  <a:srgbClr val="00B0F0"/>
                </a:solidFill>
                <a:latin typeface="Consolas" panose="020B0609020204030204" charset="0"/>
              </a:rPr>
              <a:t>(True, 5)</a:t>
            </a:r>
            <a:endParaRPr lang="en-US" altLang="zh-CN" sz="1600">
              <a:solidFill>
                <a:srgbClr val="00B0F0"/>
              </a:solidFill>
              <a:latin typeface="Consolas" panose="020B0609020204030204" charset="0"/>
            </a:endParaRPr>
          </a:p>
          <a:p>
            <a:pPr>
              <a:lnSpc>
                <a:spcPct val="80000"/>
              </a:lnSpc>
              <a:buNone/>
            </a:pPr>
            <a:r>
              <a:rPr lang="en-US" altLang="zh-CN" sz="1600">
                <a:latin typeface="Consolas" panose="020B0609020204030204" charset="0"/>
              </a:rPr>
              <a:t>&gt;&gt;&gt; x = 3+5, 7</a:t>
            </a:r>
            <a:endParaRPr lang="en-US" altLang="zh-CN" sz="1600">
              <a:latin typeface="Consolas" panose="020B0609020204030204" charset="0"/>
            </a:endParaRPr>
          </a:p>
          <a:p>
            <a:pPr>
              <a:lnSpc>
                <a:spcPct val="80000"/>
              </a:lnSpc>
              <a:buNone/>
            </a:pPr>
            <a:r>
              <a:rPr lang="en-US" altLang="zh-CN" sz="1600">
                <a:latin typeface="Consolas" panose="020B0609020204030204" charset="0"/>
              </a:rPr>
              <a:t>&gt;&gt;&gt; x</a:t>
            </a:r>
            <a:endParaRPr lang="en-US" altLang="zh-CN" sz="1600">
              <a:latin typeface="Consolas" panose="020B0609020204030204" charset="0"/>
            </a:endParaRPr>
          </a:p>
          <a:p>
            <a:pPr>
              <a:lnSpc>
                <a:spcPct val="80000"/>
              </a:lnSpc>
              <a:buNone/>
            </a:pPr>
            <a:r>
              <a:rPr lang="en-US" altLang="zh-CN" sz="1600">
                <a:solidFill>
                  <a:srgbClr val="00B0F0"/>
                </a:solidFill>
                <a:latin typeface="Consolas" panose="020B0609020204030204" charset="0"/>
              </a:rPr>
              <a:t>(8, 7)</a:t>
            </a:r>
            <a:endParaRPr lang="en-US" altLang="zh-CN" sz="1600">
              <a:solidFill>
                <a:srgbClr val="00B0F0"/>
              </a:solidFill>
              <a:latin typeface="Consolas" panose="020B060902020403020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fontAlgn="base">
              <a:buFont typeface="Wingdings" panose="05000000000000000000" charset="0"/>
              <a:buChar char=""/>
            </a:pPr>
            <a:r>
              <a:rPr lang="zh-CN" altLang="en-US" sz="1800" strike="noStrike" noProof="1"/>
              <a:t>Python</a:t>
            </a:r>
            <a:r>
              <a:rPr lang="zh-CN" altLang="en-US" sz="1800" strike="noStrike" noProof="1">
                <a:solidFill>
                  <a:srgbClr val="FF0000"/>
                </a:solidFill>
              </a:rPr>
              <a:t>不支持</a:t>
            </a:r>
            <a:r>
              <a:rPr lang="zh-CN" altLang="en-US" sz="1800" strike="noStrike" noProof="1"/>
              <a:t>++和--运算符，只是两个连续的加号和减号。</a:t>
            </a:r>
            <a:endParaRPr lang="zh-CN" altLang="en-US" sz="1800" strike="noStrike" noProof="1"/>
          </a:p>
          <a:p>
            <a:pPr marL="0" indent="0" fontAlgn="base">
              <a:buNone/>
            </a:pPr>
            <a:r>
              <a:rPr lang="zh-CN" altLang="en-US" sz="1600" strike="noStrike" noProof="1">
                <a:latin typeface="Consolas" panose="020B0609020204030204" charset="0"/>
              </a:rPr>
              <a:t>&gt;&gt;&gt; i = 3</a:t>
            </a:r>
            <a:endParaRPr lang="zh-CN" altLang="en-US" sz="1600" strike="noStrike" noProof="1">
              <a:latin typeface="Consolas" panose="020B0609020204030204" charset="0"/>
            </a:endParaRPr>
          </a:p>
          <a:p>
            <a:pPr marL="0" indent="0" fontAlgn="base">
              <a:buNone/>
            </a:pPr>
            <a:r>
              <a:rPr lang="zh-CN" altLang="en-US" sz="1600" strike="noStrike" noProof="1">
                <a:latin typeface="Consolas" panose="020B0609020204030204" charset="0"/>
              </a:rPr>
              <a:t>&gt;&gt;&gt; ++i                       #正正得正</a:t>
            </a:r>
            <a:endParaRPr lang="zh-CN" altLang="en-US" sz="1600" strike="noStrike" noProof="1">
              <a:latin typeface="Consolas" panose="020B0609020204030204" charset="0"/>
            </a:endParaRPr>
          </a:p>
          <a:p>
            <a:pPr marL="0" indent="0" fontAlgn="base">
              <a:buNone/>
            </a:pPr>
            <a:r>
              <a:rPr lang="zh-CN" altLang="en-US" sz="1600" strike="noStrike" noProof="1">
                <a:solidFill>
                  <a:srgbClr val="00B0F0"/>
                </a:solidFill>
                <a:latin typeface="Consolas" panose="020B0609020204030204" charset="0"/>
              </a:rPr>
              <a:t>3</a:t>
            </a:r>
            <a:endParaRPr lang="zh-CN" altLang="en-US" sz="1600" strike="noStrike" noProof="1">
              <a:solidFill>
                <a:srgbClr val="00B0F0"/>
              </a:solidFill>
              <a:latin typeface="Consolas" panose="020B0609020204030204" charset="0"/>
            </a:endParaRPr>
          </a:p>
          <a:p>
            <a:pPr marL="0" indent="0" fontAlgn="base">
              <a:buNone/>
            </a:pPr>
            <a:r>
              <a:rPr lang="zh-CN" altLang="en-US" sz="1600" strike="noStrike" noProof="1">
                <a:latin typeface="Consolas" panose="020B0609020204030204" charset="0"/>
              </a:rPr>
              <a:t>&gt;&gt;&gt; +(+3)                     #与++i等价</a:t>
            </a:r>
            <a:endParaRPr lang="zh-CN" altLang="en-US" sz="1600" strike="noStrike" noProof="1">
              <a:latin typeface="Consolas" panose="020B0609020204030204" charset="0"/>
            </a:endParaRPr>
          </a:p>
          <a:p>
            <a:pPr marL="0" indent="0" fontAlgn="base">
              <a:buNone/>
            </a:pPr>
            <a:r>
              <a:rPr lang="zh-CN" altLang="en-US" sz="1600" strike="noStrike" noProof="1">
                <a:solidFill>
                  <a:srgbClr val="00B0F0"/>
                </a:solidFill>
                <a:latin typeface="Consolas" panose="020B0609020204030204" charset="0"/>
              </a:rPr>
              <a:t>3</a:t>
            </a:r>
            <a:endParaRPr lang="zh-CN" altLang="en-US" sz="1600" strike="noStrike" noProof="1">
              <a:solidFill>
                <a:srgbClr val="00B0F0"/>
              </a:solidFill>
              <a:latin typeface="Consolas" panose="020B0609020204030204" charset="0"/>
            </a:endParaRPr>
          </a:p>
          <a:p>
            <a:pPr marL="0" indent="0" fontAlgn="base">
              <a:buNone/>
            </a:pPr>
            <a:r>
              <a:rPr lang="zh-CN" altLang="en-US" sz="1600" strike="noStrike" noProof="1">
                <a:latin typeface="Consolas" panose="020B0609020204030204" charset="0"/>
              </a:rPr>
              <a:t>&gt;&gt;&gt; i++                       #Python不支持++运算符，语法错误</a:t>
            </a:r>
            <a:endParaRPr lang="zh-CN" altLang="en-US" sz="1600" strike="noStrike" noProof="1">
              <a:latin typeface="Consolas" panose="020B0609020204030204" charset="0"/>
            </a:endParaRPr>
          </a:p>
          <a:p>
            <a:pPr marL="0" indent="0" fontAlgn="base">
              <a:buNone/>
            </a:pPr>
            <a:r>
              <a:rPr lang="zh-CN" altLang="en-US" sz="1600" strike="noStrike" noProof="1">
                <a:solidFill>
                  <a:srgbClr val="FF0000"/>
                </a:solidFill>
                <a:latin typeface="Consolas" panose="020B0609020204030204" charset="0"/>
              </a:rPr>
              <a:t>SyntaxError: invalid syntax</a:t>
            </a:r>
            <a:endParaRPr lang="zh-CN" altLang="en-US" sz="1600" strike="noStrike" noProof="1">
              <a:solidFill>
                <a:srgbClr val="FF0000"/>
              </a:solidFill>
              <a:latin typeface="Consolas" panose="020B0609020204030204" charset="0"/>
            </a:endParaRPr>
          </a:p>
          <a:p>
            <a:pPr marL="0" indent="0" fontAlgn="base">
              <a:buNone/>
            </a:pPr>
            <a:r>
              <a:rPr lang="zh-CN" altLang="en-US" sz="1600" strike="noStrike" noProof="1">
                <a:latin typeface="Consolas" panose="020B0609020204030204" charset="0"/>
              </a:rPr>
              <a:t>&gt;&gt;&gt; --i                       #负负得正</a:t>
            </a:r>
            <a:endParaRPr lang="zh-CN" altLang="en-US" sz="1600" strike="noStrike" noProof="1">
              <a:latin typeface="Consolas" panose="020B0609020204030204" charset="0"/>
            </a:endParaRPr>
          </a:p>
          <a:p>
            <a:pPr marL="0" indent="0" fontAlgn="base">
              <a:buNone/>
            </a:pPr>
            <a:r>
              <a:rPr lang="zh-CN" altLang="en-US" sz="1600" strike="noStrike" noProof="1">
                <a:solidFill>
                  <a:srgbClr val="00B0F0"/>
                </a:solidFill>
                <a:latin typeface="Consolas" panose="020B0609020204030204" charset="0"/>
              </a:rPr>
              <a:t>3</a:t>
            </a:r>
            <a:endParaRPr lang="zh-CN" altLang="en-US" sz="1600" strike="noStrike" noProof="1">
              <a:solidFill>
                <a:srgbClr val="00B0F0"/>
              </a:solidFill>
              <a:latin typeface="Consolas" panose="020B0609020204030204" charset="0"/>
            </a:endParaRPr>
          </a:p>
          <a:p>
            <a:pPr marL="0" indent="0" fontAlgn="base">
              <a:buNone/>
            </a:pPr>
            <a:r>
              <a:rPr lang="zh-CN" altLang="en-US" sz="1600" strike="noStrike" noProof="1">
                <a:latin typeface="Consolas" panose="020B0609020204030204" charset="0"/>
              </a:rPr>
              <a:t>&gt;&gt;&gt; -(-i)                     #与--i等价</a:t>
            </a:r>
            <a:endParaRPr lang="zh-CN" altLang="en-US" sz="1600" strike="noStrike" noProof="1">
              <a:latin typeface="Consolas" panose="020B0609020204030204" charset="0"/>
            </a:endParaRPr>
          </a:p>
          <a:p>
            <a:pPr marL="0" indent="0" fontAlgn="base">
              <a:buNone/>
            </a:pPr>
            <a:r>
              <a:rPr lang="zh-CN" altLang="en-US" sz="1600" strike="noStrike" noProof="1">
                <a:solidFill>
                  <a:srgbClr val="00B0F0"/>
                </a:solidFill>
                <a:latin typeface="Consolas" panose="020B0609020204030204" charset="0"/>
              </a:rPr>
              <a:t>3</a:t>
            </a:r>
            <a:endParaRPr lang="zh-CN" altLang="en-US" sz="1600" strike="noStrike" noProof="1">
              <a:solidFill>
                <a:srgbClr val="00B0F0"/>
              </a:solidFill>
              <a:latin typeface="Consolas" panose="020B0609020204030204" charset="0"/>
            </a:endParaRPr>
          </a:p>
        </p:txBody>
      </p:sp>
      <p:sp>
        <p:nvSpPr>
          <p:cNvPr id="57346" name="标题 45057"/>
          <p:cNvSpPr>
            <a:spLocks noGrp="1"/>
          </p:cNvSpPr>
          <p:nvPr>
            <p:ph type="title"/>
          </p:nvPr>
        </p:nvSpPr>
        <p:spPr>
          <a:xfrm>
            <a:off x="-635" y="3175"/>
            <a:ext cx="9140825" cy="958850"/>
          </a:xfrm>
          <a:gradFill rotWithShape="1">
            <a:gsLst>
              <a:gs pos="0">
                <a:srgbClr val="F9FBFE">
                  <a:alpha val="100000"/>
                </a:srgbClr>
              </a:gs>
              <a:gs pos="0">
                <a:srgbClr val="00B0F0">
                  <a:alpha val="100000"/>
                </a:srgbClr>
              </a:gs>
              <a:gs pos="22000">
                <a:srgbClr val="C5DEF8">
                  <a:alpha val="100000"/>
                </a:srgbClr>
              </a:gs>
              <a:gs pos="100000">
                <a:srgbClr val="D8E9FA">
                  <a:alpha val="100000"/>
                </a:srgbClr>
              </a:gs>
            </a:gsLst>
            <a:lin ang="0"/>
            <a:tileRect/>
          </a:gradFill>
        </p:spPr>
        <p:txBody>
          <a:bodyPr anchor="ctr"/>
          <a:lstStyle/>
          <a:p>
            <a:pPr defTabSz="914400">
              <a:buNone/>
            </a:pPr>
            <a:r>
              <a:rPr lang="en-US" altLang="zh-CN" kern="1200" baseline="0" dirty="0">
                <a:solidFill>
                  <a:schemeClr val="tx1"/>
                </a:solidFill>
                <a:latin typeface="+mj-lt"/>
                <a:ea typeface="+mj-ea"/>
                <a:cs typeface="+mj-cs"/>
              </a:rPr>
              <a:t>1.</a:t>
            </a:r>
            <a:r>
              <a:rPr lang="zh-CN" altLang="en-US" kern="1200" baseline="0" dirty="0">
                <a:solidFill>
                  <a:schemeClr val="tx1"/>
                </a:solidFill>
                <a:latin typeface="+mj-lt"/>
                <a:ea typeface="+mj-ea"/>
                <a:cs typeface="+mj-cs"/>
              </a:rPr>
              <a:t>4</a:t>
            </a:r>
            <a:r>
              <a:rPr lang="en-US" altLang="zh-CN" kern="1200" baseline="0" dirty="0">
                <a:solidFill>
                  <a:schemeClr val="tx1"/>
                </a:solidFill>
                <a:latin typeface="+mj-lt"/>
                <a:ea typeface="+mj-ea"/>
                <a:cs typeface="+mj-cs"/>
              </a:rPr>
              <a:t>.5  </a:t>
            </a:r>
            <a:r>
              <a:rPr lang="zh-CN" altLang="en-US" kern="1200" baseline="0" dirty="0">
                <a:solidFill>
                  <a:schemeClr val="tx1"/>
                </a:solidFill>
                <a:latin typeface="+mj-lt"/>
                <a:ea typeface="宋体" panose="02010600030101010101" pitchFamily="2" charset="-122"/>
                <a:cs typeface="+mj-cs"/>
              </a:rPr>
              <a:t>运算</a:t>
            </a:r>
            <a:r>
              <a:rPr lang="zh-CN" altLang="en-US" kern="1200" baseline="0" dirty="0">
                <a:solidFill>
                  <a:schemeClr val="tx1"/>
                </a:solidFill>
                <a:latin typeface="+mj-lt"/>
                <a:ea typeface="+mj-ea"/>
                <a:cs typeface="+mj-cs"/>
              </a:rPr>
              <a:t>符和表达式</a:t>
            </a:r>
            <a:endParaRPr lang="zh-CN" altLang="en-US" kern="1200" baseline="0" dirty="0">
              <a:solidFill>
                <a:schemeClr val="tx1"/>
              </a:solidFill>
              <a:latin typeface="+mj-lt"/>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推荐参考</a:t>
            </a:r>
            <a:endParaRPr lang="en-US" dirty="0"/>
          </a:p>
        </p:txBody>
      </p:sp>
      <p:pic>
        <p:nvPicPr>
          <p:cNvPr id="4" name="图片 3"/>
          <p:cNvPicPr>
            <a:picLocks noChangeAspect="1"/>
          </p:cNvPicPr>
          <p:nvPr/>
        </p:nvPicPr>
        <p:blipFill>
          <a:blip r:embed="rId1"/>
          <a:stretch>
            <a:fillRect/>
          </a:stretch>
        </p:blipFill>
        <p:spPr>
          <a:xfrm>
            <a:off x="872490" y="1029970"/>
            <a:ext cx="2381885" cy="3996055"/>
          </a:xfrm>
          <a:prstGeom prst="rect">
            <a:avLst/>
          </a:prstGeom>
        </p:spPr>
      </p:pic>
      <p:pic>
        <p:nvPicPr>
          <p:cNvPr id="6" name="图片 5"/>
          <p:cNvPicPr>
            <a:picLocks noChangeAspect="1"/>
          </p:cNvPicPr>
          <p:nvPr/>
        </p:nvPicPr>
        <p:blipFill>
          <a:blip r:embed="rId2"/>
          <a:stretch>
            <a:fillRect/>
          </a:stretch>
        </p:blipFill>
        <p:spPr>
          <a:xfrm>
            <a:off x="4408805" y="1158240"/>
            <a:ext cx="2959735" cy="386778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gradFill flip="none" rotWithShape="1">
            <a:gsLst>
              <a:gs pos="0">
                <a:schemeClr val="accent1">
                  <a:lumMod val="5000"/>
                  <a:lumOff val="95000"/>
                </a:schemeClr>
              </a:gs>
              <a:gs pos="0">
                <a:srgbClr val="00B0F0"/>
              </a:gs>
              <a:gs pos="22000">
                <a:schemeClr val="accent1">
                  <a:lumMod val="45000"/>
                  <a:lumOff val="55000"/>
                </a:schemeClr>
              </a:gs>
              <a:gs pos="100000">
                <a:schemeClr val="accent1">
                  <a:lumMod val="30000"/>
                  <a:lumOff val="70000"/>
                </a:schemeClr>
              </a:gs>
            </a:gsLst>
            <a:lin ang="16200000" scaled="1"/>
            <a:tileRect/>
          </a:gradFill>
        </p:spPr>
        <p:txBody>
          <a:bodyPr/>
          <a:lstStyle/>
          <a:p>
            <a:pPr algn="ctr"/>
            <a:r>
              <a:rPr lang="zh-CN" altLang="en-US" dirty="0"/>
              <a:t>实验</a:t>
            </a:r>
            <a:r>
              <a:rPr lang="en-US" altLang="zh-CN" dirty="0"/>
              <a:t>1:</a:t>
            </a:r>
            <a:r>
              <a:rPr lang="zh-CN" altLang="en-US" dirty="0"/>
              <a:t> 初识</a:t>
            </a:r>
            <a:r>
              <a:rPr lang="en-US" altLang="zh-CN" dirty="0"/>
              <a:t>Python</a:t>
            </a:r>
            <a:endParaRPr lang="en-US" dirty="0"/>
          </a:p>
        </p:txBody>
      </p:sp>
      <p:sp>
        <p:nvSpPr>
          <p:cNvPr id="3" name="Content Placeholder 2"/>
          <p:cNvSpPr>
            <a:spLocks noGrp="1"/>
          </p:cNvSpPr>
          <p:nvPr>
            <p:ph idx="1"/>
          </p:nvPr>
        </p:nvSpPr>
        <p:spPr/>
        <p:txBody>
          <a:bodyPr/>
          <a:lstStyle/>
          <a:p>
            <a:r>
              <a:rPr lang="en-US" dirty="0"/>
              <a:t>安装官网</a:t>
            </a:r>
            <a:r>
              <a:rPr lang="en-US" altLang="zh-CN" dirty="0"/>
              <a:t>Python,</a:t>
            </a:r>
            <a:r>
              <a:rPr lang="zh-CN" altLang="en-US" dirty="0"/>
              <a:t>使用</a:t>
            </a:r>
            <a:r>
              <a:rPr lang="en-US" altLang="zh-CN" dirty="0"/>
              <a:t>idle</a:t>
            </a:r>
            <a:r>
              <a:rPr lang="zh-CN" altLang="en-US" dirty="0"/>
              <a:t>练习教程的已经讲过的部分</a:t>
            </a:r>
            <a:endParaRPr lang="en-US" altLang="zh-CN" dirty="0"/>
          </a:p>
          <a:p>
            <a:r>
              <a:rPr lang="zh-CN" altLang="en-US" dirty="0"/>
              <a:t>查看已安装的包</a:t>
            </a:r>
            <a:r>
              <a:rPr lang="en-US" altLang="zh-CN" dirty="0"/>
              <a:t>pip</a:t>
            </a:r>
            <a:r>
              <a:rPr lang="zh-CN" altLang="en-US" dirty="0"/>
              <a:t> </a:t>
            </a:r>
            <a:r>
              <a:rPr lang="en-US" altLang="zh-CN" dirty="0"/>
              <a:t>list</a:t>
            </a:r>
            <a:r>
              <a:rPr lang="zh-CN" altLang="en-US" dirty="0"/>
              <a:t>，并使用</a:t>
            </a:r>
            <a:r>
              <a:rPr lang="en-US" altLang="zh-CN" dirty="0"/>
              <a:t>pip</a:t>
            </a:r>
            <a:r>
              <a:rPr lang="zh-CN" altLang="en-US" dirty="0"/>
              <a:t> </a:t>
            </a:r>
            <a:r>
              <a:rPr lang="en-US" altLang="zh-CN" dirty="0"/>
              <a:t>install</a:t>
            </a:r>
            <a:r>
              <a:rPr lang="zh-CN" altLang="en-US" dirty="0"/>
              <a:t> </a:t>
            </a:r>
            <a:r>
              <a:rPr lang="en-US" altLang="zh-CN" dirty="0" err="1"/>
              <a:t>numpy</a:t>
            </a:r>
            <a:r>
              <a:rPr lang="zh-CN" altLang="en-US" dirty="0"/>
              <a:t> 安装一下并</a:t>
            </a:r>
            <a:r>
              <a:rPr lang="en-US" altLang="zh-CN" dirty="0"/>
              <a:t>import</a:t>
            </a:r>
            <a:r>
              <a:rPr lang="zh-CN" altLang="en-US" dirty="0"/>
              <a:t>进来</a:t>
            </a:r>
            <a:endParaRPr lang="en-US" altLang="zh-CN" dirty="0"/>
          </a:p>
          <a:p>
            <a:r>
              <a:rPr lang="zh-CN" altLang="en-US" dirty="0"/>
              <a:t>安装最新</a:t>
            </a:r>
            <a:r>
              <a:rPr lang="en-US" altLang="zh-CN" dirty="0"/>
              <a:t>anoconda3</a:t>
            </a:r>
            <a:r>
              <a:rPr lang="zh-CN" altLang="en-US" dirty="0"/>
              <a:t>，</a:t>
            </a:r>
            <a:r>
              <a:rPr lang="en-US" altLang="zh-CN" dirty="0"/>
              <a:t>(</a:t>
            </a:r>
            <a:r>
              <a:rPr lang="zh-CN" altLang="en-US" dirty="0"/>
              <a:t>默认会替代原先</a:t>
            </a:r>
            <a:r>
              <a:rPr lang="en-US" altLang="zh-CN" dirty="0"/>
              <a:t>python),</a:t>
            </a:r>
            <a:r>
              <a:rPr lang="zh-CN" altLang="en-US" dirty="0"/>
              <a:t>查看已安装的包</a:t>
            </a:r>
            <a:endParaRPr lang="en-US" altLang="zh-CN" dirty="0"/>
          </a:p>
          <a:p>
            <a:r>
              <a:rPr lang="zh-CN" altLang="en-US" dirty="0"/>
              <a:t>安装</a:t>
            </a:r>
            <a:r>
              <a:rPr lang="en-US" altLang="zh-CN" dirty="0"/>
              <a:t>PyCharm</a:t>
            </a:r>
            <a:r>
              <a:rPr lang="zh-CN" altLang="en-US" dirty="0"/>
              <a:t>设置</a:t>
            </a:r>
            <a:r>
              <a:rPr lang="en-US" altLang="zh-CN" dirty="0"/>
              <a:t>python</a:t>
            </a:r>
            <a:r>
              <a:rPr lang="zh-CN" altLang="en-US" dirty="0"/>
              <a:t>解释器为</a:t>
            </a:r>
            <a:r>
              <a:rPr lang="en-US" altLang="zh-CN" dirty="0"/>
              <a:t>anocoda3</a:t>
            </a:r>
            <a:r>
              <a:rPr lang="zh-CN" altLang="en-US" dirty="0"/>
              <a:t>的</a:t>
            </a:r>
            <a:r>
              <a:rPr lang="en-US" altLang="zh-CN" dirty="0"/>
              <a:t>python</a:t>
            </a:r>
            <a:r>
              <a:rPr lang="zh-CN" altLang="en-US" dirty="0"/>
              <a:t>，编写测试程序</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16484" y="764194"/>
            <a:ext cx="5829300" cy="1186913"/>
          </a:xfrm>
        </p:spPr>
        <p:txBody>
          <a:bodyPr>
            <a:noAutofit/>
          </a:bodyPr>
          <a:lstStyle/>
          <a:p>
            <a:r>
              <a:rPr lang="zh-CN" altLang="en-US" sz="3375" b="1" dirty="0">
                <a:solidFill>
                  <a:srgbClr val="000000"/>
                </a:solidFill>
                <a:latin typeface="隶书" panose="02010509060101010101" pitchFamily="1" charset="-122"/>
                <a:ea typeface="+mj-ea"/>
              </a:rPr>
              <a:t>第</a:t>
            </a:r>
            <a:r>
              <a:rPr lang="en-US" altLang="zh-CN" sz="3375" b="1" dirty="0">
                <a:solidFill>
                  <a:srgbClr val="000000"/>
                </a:solidFill>
                <a:latin typeface="隶书" panose="02010509060101010101" pitchFamily="1" charset="-122"/>
                <a:ea typeface="+mj-ea"/>
              </a:rPr>
              <a:t>1</a:t>
            </a:r>
            <a:r>
              <a:rPr lang="zh-CN" altLang="en-US" sz="3375" b="1" dirty="0">
                <a:solidFill>
                  <a:srgbClr val="000000"/>
                </a:solidFill>
                <a:latin typeface="隶书" panose="02010509060101010101" pitchFamily="1" charset="-122"/>
                <a:ea typeface="+mj-ea"/>
              </a:rPr>
              <a:t>章　基础知识</a:t>
            </a:r>
            <a:endParaRPr lang="zh-CN" altLang="en-US" dirty="0"/>
          </a:p>
        </p:txBody>
      </p:sp>
      <p:sp>
        <p:nvSpPr>
          <p:cNvPr id="5" name="Subtitle 4"/>
          <p:cNvSpPr>
            <a:spLocks noGrp="1"/>
          </p:cNvSpPr>
          <p:nvPr>
            <p:ph type="subTitle" idx="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1.0 Python</a:t>
            </a:r>
            <a:r>
              <a:rPr lang="zh-CN" altLang="en-US" dirty="0">
                <a:sym typeface="+mn-ea"/>
              </a:rPr>
              <a:t>是一种怎样的语言</a:t>
            </a:r>
            <a:endParaRPr lang="zh-CN" altLang="en-US">
              <a:sym typeface="+mn-ea"/>
            </a:endParaRPr>
          </a:p>
        </p:txBody>
      </p:sp>
      <p:sp>
        <p:nvSpPr>
          <p:cNvPr id="3" name="内容占位符 2"/>
          <p:cNvSpPr>
            <a:spLocks noGrp="1"/>
          </p:cNvSpPr>
          <p:nvPr>
            <p:ph idx="1"/>
          </p:nvPr>
        </p:nvSpPr>
        <p:spPr>
          <a:xfrm>
            <a:off x="501650" y="1206976"/>
            <a:ext cx="7886700" cy="3698558"/>
          </a:xfrm>
        </p:spPr>
        <p:txBody>
          <a:bodyPr>
            <a:normAutofit/>
          </a:bodyPr>
          <a:lstStyle/>
          <a:p>
            <a:pPr marL="325755" indent="-325755" fontAlgn="auto">
              <a:lnSpc>
                <a:spcPct val="100000"/>
              </a:lnSpc>
              <a:spcBef>
                <a:spcPts val="400"/>
              </a:spcBef>
              <a:buFont typeface="Wingdings" panose="05000000000000000000" charset="0"/>
              <a:buChar char=""/>
            </a:pPr>
            <a:r>
              <a:rPr lang="zh-CN" altLang="en-US" sz="1800" b="1" dirty="0">
                <a:latin typeface="宋体" panose="02010600030101010101" pitchFamily="2" charset="-122"/>
                <a:ea typeface="宋体" panose="02010600030101010101" pitchFamily="2" charset="-122"/>
                <a:sym typeface="+mn-ea"/>
              </a:rPr>
              <a:t>问题解决：</a:t>
            </a:r>
            <a:r>
              <a:rPr lang="zh-CN" altLang="en-US" sz="1800" dirty="0">
                <a:latin typeface="宋体" panose="02010600030101010101" pitchFamily="2" charset="-122"/>
                <a:ea typeface="宋体" panose="02010600030101010101" pitchFamily="2" charset="-122"/>
                <a:sym typeface="+mn-ea"/>
              </a:rPr>
              <a:t>把列表中的所有数字都加</a:t>
            </a:r>
            <a:r>
              <a:rPr lang="en-US" altLang="zh-CN" sz="1800" dirty="0">
                <a:latin typeface="宋体" panose="02010600030101010101" pitchFamily="2" charset="-122"/>
                <a:ea typeface="宋体" panose="02010600030101010101" pitchFamily="2" charset="-122"/>
                <a:sym typeface="+mn-ea"/>
              </a:rPr>
              <a:t>5</a:t>
            </a:r>
            <a:r>
              <a:rPr lang="zh-CN" altLang="en-US" sz="1800" dirty="0">
                <a:latin typeface="宋体" panose="02010600030101010101" pitchFamily="2" charset="-122"/>
                <a:ea typeface="宋体" panose="02010600030101010101" pitchFamily="2" charset="-122"/>
                <a:sym typeface="+mn-ea"/>
              </a:rPr>
              <a:t>，得到新列表。（</a:t>
            </a:r>
            <a:r>
              <a:rPr lang="zh-CN" altLang="en-US" sz="1800" dirty="0">
                <a:solidFill>
                  <a:srgbClr val="FF0000"/>
                </a:solidFill>
                <a:latin typeface="宋体" panose="02010600030101010101" pitchFamily="2" charset="-122"/>
                <a:ea typeface="宋体" panose="02010600030101010101" pitchFamily="2" charset="-122"/>
                <a:sym typeface="+mn-ea"/>
              </a:rPr>
              <a:t>命令式编程</a:t>
            </a:r>
            <a:r>
              <a:rPr lang="zh-CN" altLang="en-US" sz="1800" dirty="0">
                <a:latin typeface="宋体" panose="02010600030101010101" pitchFamily="2" charset="-122"/>
                <a:ea typeface="宋体" panose="02010600030101010101" pitchFamily="2" charset="-122"/>
                <a:sym typeface="+mn-ea"/>
              </a:rPr>
              <a:t>）</a:t>
            </a:r>
            <a:endParaRPr lang="en-US" altLang="zh-CN" sz="1800" dirty="0">
              <a:latin typeface="宋体" panose="02010600030101010101" pitchFamily="2" charset="-122"/>
              <a:ea typeface="宋体" panose="02010600030101010101" pitchFamily="2" charset="-122"/>
              <a:sym typeface="+mn-ea"/>
            </a:endParaRPr>
          </a:p>
          <a:p>
            <a:pPr marL="0" indent="0" fontAlgn="auto">
              <a:lnSpc>
                <a:spcPct val="100000"/>
              </a:lnSpc>
              <a:spcBef>
                <a:spcPts val="400"/>
              </a:spcBef>
              <a:buNone/>
            </a:pPr>
            <a:endParaRPr lang="zh-CN" altLang="en-US" sz="1500" dirty="0">
              <a:latin typeface="Consolas" panose="020B0609020204030204" charset="0"/>
              <a:sym typeface="+mn-ea"/>
            </a:endParaRPr>
          </a:p>
          <a:p>
            <a:pPr marL="0" indent="0" fontAlgn="auto">
              <a:lnSpc>
                <a:spcPct val="100000"/>
              </a:lnSpc>
              <a:spcBef>
                <a:spcPts val="0"/>
              </a:spcBef>
              <a:buNone/>
            </a:pPr>
            <a:r>
              <a:rPr lang="zh-CN" altLang="en-US" sz="1500" dirty="0">
                <a:latin typeface="Consolas" panose="020B0609020204030204" charset="0"/>
                <a:sym typeface="+mn-ea"/>
              </a:rPr>
              <a:t>&gt;&gt;&gt; x = list(range(10))</a:t>
            </a:r>
            <a:endParaRPr lang="zh-CN" altLang="en-US" sz="1500" dirty="0">
              <a:latin typeface="Consolas" panose="020B0609020204030204" charset="0"/>
            </a:endParaRPr>
          </a:p>
          <a:p>
            <a:pPr marL="0" indent="0" fontAlgn="auto">
              <a:lnSpc>
                <a:spcPct val="100000"/>
              </a:lnSpc>
              <a:spcBef>
                <a:spcPts val="0"/>
              </a:spcBef>
              <a:buNone/>
            </a:pPr>
            <a:r>
              <a:rPr lang="zh-CN" altLang="en-US" sz="1500" dirty="0">
                <a:latin typeface="Consolas" panose="020B0609020204030204" charset="0"/>
                <a:sym typeface="+mn-ea"/>
              </a:rPr>
              <a:t>&gt;&gt;&gt; x</a:t>
            </a:r>
            <a:endParaRPr lang="zh-CN" altLang="en-US" sz="1500" dirty="0">
              <a:latin typeface="Consolas" panose="020B0609020204030204" charset="0"/>
            </a:endParaRPr>
          </a:p>
          <a:p>
            <a:pPr marL="0" indent="0" fontAlgn="auto">
              <a:lnSpc>
                <a:spcPct val="100000"/>
              </a:lnSpc>
              <a:spcBef>
                <a:spcPts val="0"/>
              </a:spcBef>
              <a:buNone/>
            </a:pPr>
            <a:r>
              <a:rPr lang="zh-CN" altLang="en-US" sz="1500" dirty="0">
                <a:solidFill>
                  <a:srgbClr val="00B0F0"/>
                </a:solidFill>
                <a:latin typeface="Consolas" panose="020B0609020204030204" charset="0"/>
                <a:sym typeface="+mn-ea"/>
              </a:rPr>
              <a:t>[0, 1, 2, 3, 4, 5, 6, 7, 8, 9]</a:t>
            </a:r>
            <a:endParaRPr lang="zh-CN" altLang="en-US" sz="1500" dirty="0">
              <a:solidFill>
                <a:srgbClr val="00B0F0"/>
              </a:solidFill>
              <a:latin typeface="Consolas" panose="020B0609020204030204" charset="0"/>
            </a:endParaRPr>
          </a:p>
          <a:p>
            <a:pPr marL="0" indent="0" fontAlgn="auto">
              <a:lnSpc>
                <a:spcPct val="100000"/>
              </a:lnSpc>
              <a:spcBef>
                <a:spcPts val="0"/>
              </a:spcBef>
              <a:buNone/>
            </a:pPr>
            <a:r>
              <a:rPr lang="zh-CN" altLang="en-US" sz="1500" dirty="0">
                <a:latin typeface="Consolas" panose="020B0609020204030204" charset="0"/>
                <a:sym typeface="+mn-ea"/>
              </a:rPr>
              <a:t>&gt;&gt;&gt; y = []</a:t>
            </a:r>
            <a:endParaRPr lang="zh-CN" altLang="en-US" sz="1500" dirty="0">
              <a:latin typeface="Consolas" panose="020B0609020204030204" charset="0"/>
            </a:endParaRPr>
          </a:p>
          <a:p>
            <a:pPr marL="0" indent="0" fontAlgn="auto">
              <a:lnSpc>
                <a:spcPct val="100000"/>
              </a:lnSpc>
              <a:spcBef>
                <a:spcPts val="0"/>
              </a:spcBef>
              <a:buNone/>
            </a:pPr>
            <a:r>
              <a:rPr lang="zh-CN" altLang="en-US" sz="1500" dirty="0">
                <a:latin typeface="Consolas" panose="020B0609020204030204" charset="0"/>
                <a:sym typeface="+mn-ea"/>
              </a:rPr>
              <a:t>&gt;&gt;&gt; for num in x:</a:t>
            </a:r>
            <a:endParaRPr lang="zh-CN" altLang="en-US" sz="1500" dirty="0">
              <a:latin typeface="Consolas" panose="020B0609020204030204" charset="0"/>
            </a:endParaRPr>
          </a:p>
          <a:p>
            <a:pPr marL="0" indent="0" fontAlgn="auto">
              <a:lnSpc>
                <a:spcPct val="100000"/>
              </a:lnSpc>
              <a:spcBef>
                <a:spcPts val="0"/>
              </a:spcBef>
              <a:buNone/>
            </a:pPr>
            <a:r>
              <a:rPr lang="zh-CN" altLang="en-US" sz="1500" dirty="0">
                <a:latin typeface="Consolas" panose="020B0609020204030204" charset="0"/>
                <a:sym typeface="+mn-ea"/>
              </a:rPr>
              <a:t>    y.append(num+5)</a:t>
            </a:r>
            <a:endParaRPr lang="zh-CN" altLang="en-US" sz="1500" dirty="0">
              <a:latin typeface="Consolas" panose="020B0609020204030204" charset="0"/>
            </a:endParaRPr>
          </a:p>
          <a:p>
            <a:pPr marL="0" indent="0" fontAlgn="auto">
              <a:lnSpc>
                <a:spcPct val="100000"/>
              </a:lnSpc>
              <a:spcBef>
                <a:spcPts val="0"/>
              </a:spcBef>
              <a:buNone/>
            </a:pPr>
            <a:r>
              <a:rPr lang="zh-CN" altLang="en-US" sz="1500" dirty="0">
                <a:latin typeface="Consolas" panose="020B0609020204030204" charset="0"/>
                <a:sym typeface="+mn-ea"/>
              </a:rPr>
              <a:t>	</a:t>
            </a:r>
            <a:endParaRPr lang="zh-CN" altLang="en-US" sz="1500" dirty="0">
              <a:latin typeface="Consolas" panose="020B0609020204030204" charset="0"/>
            </a:endParaRPr>
          </a:p>
          <a:p>
            <a:pPr marL="0" indent="0" fontAlgn="auto">
              <a:lnSpc>
                <a:spcPct val="100000"/>
              </a:lnSpc>
              <a:spcBef>
                <a:spcPts val="0"/>
              </a:spcBef>
              <a:buNone/>
            </a:pPr>
            <a:r>
              <a:rPr lang="zh-CN" altLang="en-US" sz="1500" dirty="0">
                <a:latin typeface="Consolas" panose="020B0609020204030204" charset="0"/>
                <a:sym typeface="+mn-ea"/>
              </a:rPr>
              <a:t>&gt;&gt;&gt; y</a:t>
            </a:r>
            <a:endParaRPr lang="zh-CN" altLang="en-US" sz="1500" dirty="0">
              <a:latin typeface="Consolas" panose="020B0609020204030204" charset="0"/>
            </a:endParaRPr>
          </a:p>
          <a:p>
            <a:pPr marL="0" indent="0" fontAlgn="auto">
              <a:lnSpc>
                <a:spcPct val="100000"/>
              </a:lnSpc>
              <a:spcBef>
                <a:spcPts val="0"/>
              </a:spcBef>
              <a:buNone/>
            </a:pPr>
            <a:r>
              <a:rPr lang="zh-CN" altLang="en-US" sz="1500" dirty="0">
                <a:solidFill>
                  <a:srgbClr val="00B0F0"/>
                </a:solidFill>
                <a:latin typeface="Consolas" panose="020B0609020204030204" charset="0"/>
                <a:sym typeface="+mn-ea"/>
              </a:rPr>
              <a:t>[5, 6, 7, 8, 9, 10, 11, 12, 13, 14]</a:t>
            </a:r>
            <a:endParaRPr lang="zh-CN" altLang="en-US" sz="1500" dirty="0">
              <a:solidFill>
                <a:srgbClr val="00B0F0"/>
              </a:solidFill>
              <a:latin typeface="Consolas" panose="020B0609020204030204" charset="0"/>
            </a:endParaRPr>
          </a:p>
          <a:p>
            <a:pPr marL="0" indent="0" fontAlgn="auto">
              <a:lnSpc>
                <a:spcPct val="100000"/>
              </a:lnSpc>
              <a:spcBef>
                <a:spcPts val="0"/>
              </a:spcBef>
              <a:buNone/>
            </a:pPr>
            <a:r>
              <a:rPr lang="zh-CN" altLang="en-US" sz="1500" dirty="0">
                <a:latin typeface="Consolas" panose="020B0609020204030204" charset="0"/>
                <a:sym typeface="+mn-ea"/>
              </a:rPr>
              <a:t>&gt;&gt;&gt; [num+5 for num in x]</a:t>
            </a:r>
            <a:endParaRPr lang="zh-CN" altLang="en-US" sz="1500" dirty="0">
              <a:latin typeface="Consolas" panose="020B0609020204030204" charset="0"/>
            </a:endParaRPr>
          </a:p>
          <a:p>
            <a:pPr marL="0" indent="0" fontAlgn="auto">
              <a:lnSpc>
                <a:spcPct val="100000"/>
              </a:lnSpc>
              <a:spcBef>
                <a:spcPts val="0"/>
              </a:spcBef>
              <a:buNone/>
            </a:pPr>
            <a:r>
              <a:rPr lang="zh-CN" altLang="en-US" sz="1500" dirty="0">
                <a:solidFill>
                  <a:srgbClr val="00B0F0"/>
                </a:solidFill>
                <a:latin typeface="Consolas" panose="020B0609020204030204" charset="0"/>
                <a:sym typeface="+mn-ea"/>
              </a:rPr>
              <a:t>[5, 6, 7, 8, 9, 10, 11, 12, 13, 14]</a:t>
            </a:r>
            <a:endParaRPr lang="zh-CN" altLang="en-US" sz="1500" dirty="0"/>
          </a:p>
        </p:txBody>
      </p:sp>
      <p:sp>
        <p:nvSpPr>
          <p:cNvPr id="5" name="Line Callout 2 4"/>
          <p:cNvSpPr/>
          <p:nvPr/>
        </p:nvSpPr>
        <p:spPr>
          <a:xfrm>
            <a:off x="3820636" y="2409508"/>
            <a:ext cx="2167414" cy="390525"/>
          </a:xfrm>
          <a:prstGeom prst="borderCallout2">
            <a:avLst>
              <a:gd name="adj1" fmla="val 46707"/>
              <a:gd name="adj2" fmla="val -615"/>
              <a:gd name="adj3" fmla="val 46585"/>
              <a:gd name="adj4" fmla="val -16677"/>
              <a:gd name="adj5" fmla="val 102439"/>
              <a:gd name="adj6" fmla="val -66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rgbClr val="FF0000"/>
                </a:solidFill>
              </a:rPr>
              <a:t>循环，遍历</a:t>
            </a:r>
            <a:r>
              <a:rPr lang="en-US" altLang="zh-CN" sz="1200">
                <a:solidFill>
                  <a:srgbClr val="FF0000"/>
                </a:solidFill>
              </a:rPr>
              <a:t>x</a:t>
            </a:r>
            <a:r>
              <a:rPr lang="zh-CN" altLang="en-US" sz="1200">
                <a:solidFill>
                  <a:srgbClr val="FF0000"/>
                </a:solidFill>
              </a:rPr>
              <a:t>中的每个元素</a:t>
            </a:r>
            <a:endParaRPr lang="zh-CN" altLang="en-US" sz="1200">
              <a:solidFill>
                <a:srgbClr val="FF0000"/>
              </a:solidFill>
            </a:endParaRPr>
          </a:p>
        </p:txBody>
      </p:sp>
      <p:sp>
        <p:nvSpPr>
          <p:cNvPr id="6" name="Line Callout 1 (No Border) 5"/>
          <p:cNvSpPr/>
          <p:nvPr/>
        </p:nvSpPr>
        <p:spPr>
          <a:xfrm>
            <a:off x="2216150" y="3146266"/>
            <a:ext cx="2302193" cy="429578"/>
          </a:xfrm>
          <a:prstGeom prst="callout1">
            <a:avLst>
              <a:gd name="adj1" fmla="val 50000"/>
              <a:gd name="adj2" fmla="val -248"/>
              <a:gd name="adj3" fmla="val -2439"/>
              <a:gd name="adj4" fmla="val -294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rgbClr val="FF0000"/>
                </a:solidFill>
              </a:rPr>
              <a:t>列表方法，在尾部追加元素</a:t>
            </a:r>
            <a:endParaRPr lang="zh-CN" altLang="en-US" sz="1200">
              <a:solidFill>
                <a:srgbClr val="FF0000"/>
              </a:solidFill>
            </a:endParaRPr>
          </a:p>
        </p:txBody>
      </p:sp>
      <p:sp>
        <p:nvSpPr>
          <p:cNvPr id="8" name="Line Callout 1 7"/>
          <p:cNvSpPr/>
          <p:nvPr/>
        </p:nvSpPr>
        <p:spPr>
          <a:xfrm>
            <a:off x="4319270" y="3749199"/>
            <a:ext cx="1091565" cy="429578"/>
          </a:xfrm>
          <a:prstGeom prst="borderCallout1">
            <a:avLst>
              <a:gd name="adj1" fmla="val 50110"/>
              <a:gd name="adj2" fmla="val -102"/>
              <a:gd name="adj3" fmla="val 55764"/>
              <a:gd name="adj4" fmla="val -1105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rgbClr val="FF0000"/>
                </a:solidFill>
              </a:rPr>
              <a:t>列表推导式</a:t>
            </a:r>
            <a:endParaRPr lang="zh-CN" altLang="en-US" sz="1200">
              <a:solidFill>
                <a:srgbClr val="FF0000"/>
              </a:solidFill>
            </a:endParaRPr>
          </a:p>
        </p:txBody>
      </p:sp>
      <p:sp>
        <p:nvSpPr>
          <p:cNvPr id="9" name="Line Callout 1 8"/>
          <p:cNvSpPr/>
          <p:nvPr/>
        </p:nvSpPr>
        <p:spPr>
          <a:xfrm>
            <a:off x="4422616" y="1632744"/>
            <a:ext cx="1045369" cy="288608"/>
          </a:xfrm>
          <a:prstGeom prst="borderCallout1">
            <a:avLst>
              <a:gd name="adj1" fmla="val 45544"/>
              <a:gd name="adj2" fmla="val -338"/>
              <a:gd name="adj3" fmla="val 99009"/>
              <a:gd name="adj4" fmla="val -136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rgbClr val="FF0000"/>
                </a:solidFill>
              </a:rPr>
              <a:t>创建列表</a:t>
            </a:r>
            <a:endParaRPr lang="zh-CN" altLang="en-US" sz="1200">
              <a:solidFill>
                <a:srgbClr val="FF0000"/>
              </a:solidFill>
            </a:endParaRPr>
          </a:p>
        </p:txBody>
      </p:sp>
      <p:sp>
        <p:nvSpPr>
          <p:cNvPr id="10" name="Line Callout 1 9"/>
          <p:cNvSpPr/>
          <p:nvPr/>
        </p:nvSpPr>
        <p:spPr>
          <a:xfrm>
            <a:off x="1984375" y="2017236"/>
            <a:ext cx="834390" cy="243840"/>
          </a:xfrm>
          <a:prstGeom prst="borderCallout1">
            <a:avLst>
              <a:gd name="adj1" fmla="val 50195"/>
              <a:gd name="adj2" fmla="val -627"/>
              <a:gd name="adj3" fmla="val 228125"/>
              <a:gd name="adj4" fmla="val -437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rgbClr val="FF0000"/>
                </a:solidFill>
              </a:rPr>
              <a:t>空列表</a:t>
            </a:r>
            <a:endParaRPr lang="zh-CN" altLang="en-US" sz="12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sym typeface="+mn-ea"/>
              </a:rPr>
              <a:t>1.0 Python</a:t>
            </a:r>
            <a:r>
              <a:rPr lang="zh-CN" altLang="en-US" dirty="0">
                <a:sym typeface="+mn-ea"/>
              </a:rPr>
              <a:t>是一种怎样的语言</a:t>
            </a:r>
            <a:endParaRPr lang="zh-CN" altLang="en-US">
              <a:sym typeface="+mn-ea"/>
            </a:endParaRPr>
          </a:p>
        </p:txBody>
      </p:sp>
      <p:sp>
        <p:nvSpPr>
          <p:cNvPr id="3" name="内容占位符 2"/>
          <p:cNvSpPr>
            <a:spLocks noGrp="1"/>
          </p:cNvSpPr>
          <p:nvPr>
            <p:ph idx="1"/>
          </p:nvPr>
        </p:nvSpPr>
        <p:spPr/>
        <p:txBody>
          <a:bodyPr>
            <a:normAutofit lnSpcReduction="10000"/>
          </a:bodyPr>
          <a:lstStyle/>
          <a:p>
            <a:pPr marL="276860" indent="-276860" algn="l" fontAlgn="auto">
              <a:lnSpc>
                <a:spcPct val="100000"/>
              </a:lnSpc>
              <a:spcBef>
                <a:spcPts val="400"/>
              </a:spcBef>
              <a:buFont typeface="Wingdings" panose="05000000000000000000" charset="0"/>
              <a:buChar char=""/>
            </a:pPr>
            <a:r>
              <a:rPr lang="zh-CN" altLang="en-US" sz="1800" b="1">
                <a:latin typeface="Consolas" panose="020B0609020204030204" charset="0"/>
                <a:sym typeface="+mn-ea"/>
              </a:rPr>
              <a:t>问题解决：</a:t>
            </a:r>
            <a:r>
              <a:rPr lang="zh-CN" altLang="en-US" sz="1800">
                <a:latin typeface="Consolas" panose="020B0609020204030204" charset="0"/>
                <a:sym typeface="+mn-ea"/>
              </a:rPr>
              <a:t>把列表中的所有数字都加</a:t>
            </a:r>
            <a:r>
              <a:rPr lang="en-US" altLang="zh-CN" sz="1800">
                <a:latin typeface="Consolas" panose="020B0609020204030204" charset="0"/>
                <a:sym typeface="+mn-ea"/>
              </a:rPr>
              <a:t>5</a:t>
            </a:r>
            <a:r>
              <a:rPr lang="zh-CN" altLang="en-US" sz="1800">
                <a:latin typeface="Consolas" panose="020B0609020204030204" charset="0"/>
                <a:sym typeface="+mn-ea"/>
              </a:rPr>
              <a:t>，得到新列表。（</a:t>
            </a:r>
            <a:r>
              <a:rPr lang="zh-CN" altLang="en-US" sz="1800">
                <a:solidFill>
                  <a:srgbClr val="FF0000"/>
                </a:solidFill>
                <a:latin typeface="Consolas" panose="020B0609020204030204" charset="0"/>
                <a:sym typeface="+mn-ea"/>
              </a:rPr>
              <a:t>函数式编程</a:t>
            </a:r>
            <a:r>
              <a:rPr lang="zh-CN" altLang="en-US" sz="1800">
                <a:latin typeface="Consolas" panose="020B0609020204030204" charset="0"/>
                <a:sym typeface="+mn-ea"/>
              </a:rPr>
              <a:t>）</a:t>
            </a:r>
            <a:endParaRPr lang="zh-CN" altLang="en-US" sz="1800">
              <a:latin typeface="Consolas" panose="020B0609020204030204" charset="0"/>
            </a:endParaRPr>
          </a:p>
          <a:p>
            <a:pPr marL="234950" indent="-234950" algn="l" fontAlgn="auto">
              <a:lnSpc>
                <a:spcPct val="100000"/>
              </a:lnSpc>
              <a:spcBef>
                <a:spcPts val="400"/>
              </a:spcBef>
              <a:buNone/>
            </a:pPr>
            <a:endParaRPr lang="zh-CN" altLang="en-US">
              <a:latin typeface="Consolas" panose="020B0609020204030204" charset="0"/>
            </a:endParaRPr>
          </a:p>
          <a:p>
            <a:pPr marL="0" algn="l" fontAlgn="auto">
              <a:lnSpc>
                <a:spcPct val="100000"/>
              </a:lnSpc>
              <a:spcBef>
                <a:spcPts val="400"/>
              </a:spcBef>
              <a:buNone/>
            </a:pPr>
            <a:r>
              <a:rPr lang="zh-CN" altLang="en-US" sz="1500">
                <a:latin typeface="Consolas" panose="020B0609020204030204" charset="0"/>
                <a:sym typeface="+mn-ea"/>
              </a:rPr>
              <a:t>&gt;&gt;&gt; x = list(range(10))</a:t>
            </a:r>
            <a:endParaRPr lang="zh-CN" altLang="en-US" sz="1500">
              <a:latin typeface="Consolas" panose="020B0609020204030204" charset="0"/>
            </a:endParaRPr>
          </a:p>
          <a:p>
            <a:pPr marL="0" algn="l" fontAlgn="auto">
              <a:lnSpc>
                <a:spcPct val="100000"/>
              </a:lnSpc>
              <a:spcBef>
                <a:spcPts val="400"/>
              </a:spcBef>
              <a:buNone/>
            </a:pPr>
            <a:r>
              <a:rPr lang="zh-CN" altLang="en-US" sz="1500">
                <a:latin typeface="Consolas" panose="020B0609020204030204" charset="0"/>
                <a:sym typeface="+mn-ea"/>
              </a:rPr>
              <a:t>&gt;&gt;&gt; x</a:t>
            </a:r>
            <a:endParaRPr lang="zh-CN" altLang="en-US" sz="1500">
              <a:latin typeface="Consolas" panose="020B0609020204030204" charset="0"/>
            </a:endParaRPr>
          </a:p>
          <a:p>
            <a:pPr marL="0" algn="l" fontAlgn="auto">
              <a:lnSpc>
                <a:spcPct val="100000"/>
              </a:lnSpc>
              <a:spcBef>
                <a:spcPts val="400"/>
              </a:spcBef>
              <a:buNone/>
            </a:pPr>
            <a:r>
              <a:rPr lang="zh-CN" altLang="en-US" sz="1500">
                <a:solidFill>
                  <a:srgbClr val="00B0F0"/>
                </a:solidFill>
                <a:latin typeface="Consolas" panose="020B0609020204030204" charset="0"/>
                <a:sym typeface="+mn-ea"/>
              </a:rPr>
              <a:t>[0, 1, 2, 3, 4, 5, 6, 7, 8, 9]</a:t>
            </a:r>
            <a:endParaRPr lang="zh-CN" altLang="en-US" sz="1500">
              <a:solidFill>
                <a:srgbClr val="00B0F0"/>
              </a:solidFill>
              <a:latin typeface="Consolas" panose="020B0609020204030204" charset="0"/>
            </a:endParaRPr>
          </a:p>
          <a:p>
            <a:pPr marL="0" algn="l" fontAlgn="auto">
              <a:lnSpc>
                <a:spcPct val="100000"/>
              </a:lnSpc>
              <a:spcBef>
                <a:spcPts val="400"/>
              </a:spcBef>
              <a:buNone/>
            </a:pPr>
            <a:r>
              <a:rPr lang="zh-CN" altLang="en-US" sz="1500">
                <a:latin typeface="Consolas" panose="020B0609020204030204" charset="0"/>
                <a:sym typeface="+mn-ea"/>
              </a:rPr>
              <a:t>&gt;&gt;&gt; def add5(num):</a:t>
            </a:r>
            <a:endParaRPr lang="zh-CN" altLang="en-US" sz="1500">
              <a:latin typeface="Consolas" panose="020B0609020204030204" charset="0"/>
              <a:sym typeface="+mn-ea"/>
            </a:endParaRPr>
          </a:p>
          <a:p>
            <a:pPr marL="0" algn="l" fontAlgn="auto">
              <a:lnSpc>
                <a:spcPct val="100000"/>
              </a:lnSpc>
              <a:spcBef>
                <a:spcPts val="400"/>
              </a:spcBef>
              <a:buNone/>
            </a:pPr>
            <a:r>
              <a:rPr lang="zh-CN" altLang="en-US" sz="1500">
                <a:latin typeface="Consolas" panose="020B0609020204030204" charset="0"/>
                <a:sym typeface="+mn-ea"/>
              </a:rPr>
              <a:t>    return num+5</a:t>
            </a:r>
            <a:endParaRPr lang="zh-CN" altLang="en-US" sz="1500">
              <a:latin typeface="Consolas" panose="020B0609020204030204" charset="0"/>
            </a:endParaRPr>
          </a:p>
          <a:p>
            <a:pPr marL="0" algn="l" fontAlgn="auto">
              <a:lnSpc>
                <a:spcPct val="100000"/>
              </a:lnSpc>
              <a:spcBef>
                <a:spcPts val="400"/>
              </a:spcBef>
              <a:buNone/>
            </a:pPr>
            <a:endParaRPr lang="zh-CN" altLang="en-US" sz="1500">
              <a:latin typeface="Consolas" panose="020B0609020204030204" charset="0"/>
            </a:endParaRPr>
          </a:p>
          <a:p>
            <a:pPr marL="0" algn="l" fontAlgn="auto">
              <a:lnSpc>
                <a:spcPct val="100000"/>
              </a:lnSpc>
              <a:spcBef>
                <a:spcPts val="400"/>
              </a:spcBef>
              <a:buNone/>
            </a:pPr>
            <a:r>
              <a:rPr lang="zh-CN" altLang="en-US" sz="1500">
                <a:latin typeface="Consolas" panose="020B0609020204030204" charset="0"/>
                <a:sym typeface="+mn-ea"/>
              </a:rPr>
              <a:t>&gt;&gt;&gt; list(map(add5, x))</a:t>
            </a:r>
            <a:endParaRPr lang="zh-CN" altLang="en-US" sz="1500">
              <a:latin typeface="Consolas" panose="020B0609020204030204" charset="0"/>
            </a:endParaRPr>
          </a:p>
          <a:p>
            <a:pPr marL="0" algn="l" fontAlgn="auto">
              <a:lnSpc>
                <a:spcPct val="100000"/>
              </a:lnSpc>
              <a:spcBef>
                <a:spcPts val="400"/>
              </a:spcBef>
              <a:buNone/>
            </a:pPr>
            <a:r>
              <a:rPr lang="zh-CN" altLang="en-US" sz="1500">
                <a:solidFill>
                  <a:srgbClr val="00B0F0"/>
                </a:solidFill>
                <a:latin typeface="Consolas" panose="020B0609020204030204" charset="0"/>
                <a:sym typeface="+mn-ea"/>
              </a:rPr>
              <a:t>[5, 6, 7, 8, 9, 10, 11, 12, 13, 14]</a:t>
            </a:r>
            <a:endParaRPr lang="zh-CN" altLang="en-US" sz="1500">
              <a:solidFill>
                <a:srgbClr val="00B0F0"/>
              </a:solidFill>
              <a:latin typeface="Consolas" panose="020B0609020204030204" charset="0"/>
            </a:endParaRPr>
          </a:p>
          <a:p>
            <a:pPr marL="0" algn="l" fontAlgn="auto">
              <a:lnSpc>
                <a:spcPct val="100000"/>
              </a:lnSpc>
              <a:spcBef>
                <a:spcPts val="400"/>
              </a:spcBef>
              <a:buNone/>
            </a:pPr>
            <a:r>
              <a:rPr lang="zh-CN" altLang="en-US" sz="1500">
                <a:latin typeface="Consolas" panose="020B0609020204030204" charset="0"/>
                <a:sym typeface="+mn-ea"/>
              </a:rPr>
              <a:t>&gt;&gt;&gt; list(map(lambda num: num+5, x))</a:t>
            </a:r>
            <a:endParaRPr lang="zh-CN" altLang="en-US" sz="1500">
              <a:latin typeface="Consolas" panose="020B0609020204030204" charset="0"/>
            </a:endParaRPr>
          </a:p>
          <a:p>
            <a:pPr marL="0" algn="l" fontAlgn="auto">
              <a:lnSpc>
                <a:spcPct val="100000"/>
              </a:lnSpc>
              <a:spcBef>
                <a:spcPts val="400"/>
              </a:spcBef>
              <a:buNone/>
            </a:pPr>
            <a:r>
              <a:rPr lang="zh-CN" altLang="en-US" sz="1500">
                <a:solidFill>
                  <a:srgbClr val="00B0F0"/>
                </a:solidFill>
                <a:latin typeface="Consolas" panose="020B0609020204030204" charset="0"/>
                <a:sym typeface="+mn-ea"/>
              </a:rPr>
              <a:t>[5, 6, 7, 8, 9, 10, 11, 12, 13, 14]</a:t>
            </a:r>
            <a:endParaRPr lang="zh-CN" altLang="en-US" sz="1500"/>
          </a:p>
        </p:txBody>
      </p:sp>
      <p:sp>
        <p:nvSpPr>
          <p:cNvPr id="5" name="Line Callout 1 4"/>
          <p:cNvSpPr/>
          <p:nvPr/>
        </p:nvSpPr>
        <p:spPr>
          <a:xfrm>
            <a:off x="3748564" y="2591594"/>
            <a:ext cx="1629728" cy="397669"/>
          </a:xfrm>
          <a:prstGeom prst="borderCallout1">
            <a:avLst>
              <a:gd name="adj1" fmla="val 49922"/>
              <a:gd name="adj2" fmla="val -1518"/>
              <a:gd name="adj3" fmla="val 48982"/>
              <a:gd name="adj4" fmla="val -766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rgbClr val="FF0000"/>
                </a:solidFill>
              </a:rPr>
              <a:t>自定义函数，接收一个数字，加</a:t>
            </a:r>
            <a:r>
              <a:rPr lang="en-US" altLang="zh-CN" sz="1200">
                <a:solidFill>
                  <a:srgbClr val="FF0000"/>
                </a:solidFill>
              </a:rPr>
              <a:t>5</a:t>
            </a:r>
            <a:r>
              <a:rPr lang="zh-CN" altLang="en-US" sz="1200">
                <a:solidFill>
                  <a:srgbClr val="FF0000"/>
                </a:solidFill>
              </a:rPr>
              <a:t>后返回</a:t>
            </a:r>
            <a:endParaRPr lang="zh-CN" altLang="en-US" sz="1200">
              <a:solidFill>
                <a:srgbClr val="FF0000"/>
              </a:solidFill>
            </a:endParaRPr>
          </a:p>
        </p:txBody>
      </p:sp>
      <p:sp>
        <p:nvSpPr>
          <p:cNvPr id="7" name="Line Callout 2 6"/>
          <p:cNvSpPr/>
          <p:nvPr/>
        </p:nvSpPr>
        <p:spPr>
          <a:xfrm>
            <a:off x="3099118" y="3143568"/>
            <a:ext cx="2732246" cy="308134"/>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rgbClr val="FF0000"/>
                </a:solidFill>
              </a:rPr>
              <a:t>把函数</a:t>
            </a:r>
            <a:r>
              <a:rPr lang="en-US" altLang="zh-CN" sz="1200">
                <a:solidFill>
                  <a:srgbClr val="FF0000"/>
                </a:solidFill>
              </a:rPr>
              <a:t>add5</a:t>
            </a:r>
            <a:r>
              <a:rPr lang="zh-CN" altLang="en-US" sz="1200">
                <a:solidFill>
                  <a:srgbClr val="FF0000"/>
                </a:solidFill>
              </a:rPr>
              <a:t>映射到</a:t>
            </a:r>
            <a:r>
              <a:rPr lang="en-US" altLang="zh-CN" sz="1200">
                <a:solidFill>
                  <a:srgbClr val="FF0000"/>
                </a:solidFill>
              </a:rPr>
              <a:t>x</a:t>
            </a:r>
            <a:r>
              <a:rPr lang="zh-CN" altLang="en-US" sz="1200">
                <a:solidFill>
                  <a:srgbClr val="FF0000"/>
                </a:solidFill>
              </a:rPr>
              <a:t>中的每个元素</a:t>
            </a:r>
            <a:endParaRPr lang="zh-CN" altLang="en-US" sz="1200">
              <a:solidFill>
                <a:srgbClr val="FF0000"/>
              </a:solidFill>
            </a:endParaRPr>
          </a:p>
        </p:txBody>
      </p:sp>
      <p:sp>
        <p:nvSpPr>
          <p:cNvPr id="8" name="Line Callout 2 7"/>
          <p:cNvSpPr/>
          <p:nvPr/>
        </p:nvSpPr>
        <p:spPr>
          <a:xfrm>
            <a:off x="3460433" y="4514374"/>
            <a:ext cx="2552700" cy="371951"/>
          </a:xfrm>
          <a:prstGeom prst="borderCallout2">
            <a:avLst>
              <a:gd name="adj1" fmla="val 47887"/>
              <a:gd name="adj2" fmla="val -445"/>
              <a:gd name="adj3" fmla="val 47887"/>
              <a:gd name="adj4" fmla="val -16673"/>
              <a:gd name="adj5" fmla="val -92701"/>
              <a:gd name="adj6" fmla="val -392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F0000"/>
                </a:solidFill>
              </a:rPr>
              <a:t>lambda</a:t>
            </a:r>
            <a:r>
              <a:rPr lang="zh-CN" altLang="en-US" sz="1200">
                <a:solidFill>
                  <a:srgbClr val="FF0000"/>
                </a:solidFill>
              </a:rPr>
              <a:t>表达式，等价于函数</a:t>
            </a:r>
            <a:r>
              <a:rPr lang="en-US" altLang="zh-CN" sz="1200">
                <a:solidFill>
                  <a:srgbClr val="FF0000"/>
                </a:solidFill>
              </a:rPr>
              <a:t>add5</a:t>
            </a:r>
            <a:endParaRPr lang="en-US" altLang="zh-CN" sz="1200">
              <a:solidFill>
                <a:srgbClr val="FF0000"/>
              </a:solidFill>
            </a:endParaRPr>
          </a:p>
        </p:txBody>
      </p:sp>
    </p:spTree>
  </p:cSld>
  <p:clrMapOvr>
    <a:masterClrMapping/>
  </p:clrMapOvr>
</p:sld>
</file>

<file path=ppt/tags/tag1.xml><?xml version="1.0" encoding="utf-8"?>
<p:tagLst xmlns:p="http://schemas.openxmlformats.org/presentationml/2006/main">
  <p:tag name="KSO_WM_UNIT_TABLE_BEAUTIFY" val="smartTable{9ee9bf67-1292-4d83-a706-8831aae70412}"/>
</p:tagLst>
</file>

<file path=ppt/tags/tag2.xml><?xml version="1.0" encoding="utf-8"?>
<p:tagLst xmlns:p="http://schemas.openxmlformats.org/presentationml/2006/main">
  <p:tag name="KSO_WM_UNIT_TABLE_BEAUTIFY" val="smartTable{41e7f1e9-9bc9-41f1-a359-5ff78475eb6e}"/>
</p:tagLst>
</file>

<file path=ppt/tags/tag3.xml><?xml version="1.0" encoding="utf-8"?>
<p:tagLst xmlns:p="http://schemas.openxmlformats.org/presentationml/2006/main">
  <p:tag name="KSO_WM_UNIT_TABLE_BEAUTIFY" val="smartTable{135bb4cc-55da-49df-9c09-61af89cc63d4}"/>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13332</Words>
  <Application>WPS 演示</Application>
  <PresentationFormat>On-screen Show (16:9)</PresentationFormat>
  <Paragraphs>1041</Paragraphs>
  <Slides>60</Slides>
  <Notes>2</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3</vt:i4>
      </vt:variant>
      <vt:variant>
        <vt:lpstr>幻灯片标题</vt:lpstr>
      </vt:variant>
      <vt:variant>
        <vt:i4>60</vt:i4>
      </vt:variant>
    </vt:vector>
  </HeadingPairs>
  <TitlesOfParts>
    <vt:vector size="76" baseType="lpstr">
      <vt:lpstr>Arial</vt:lpstr>
      <vt:lpstr>宋体</vt:lpstr>
      <vt:lpstr>Wingdings</vt:lpstr>
      <vt:lpstr>微软雅黑</vt:lpstr>
      <vt:lpstr>Times New Roman</vt:lpstr>
      <vt:lpstr>隶书</vt:lpstr>
      <vt:lpstr>Wingdings</vt:lpstr>
      <vt:lpstr>Consolas</vt:lpstr>
      <vt:lpstr>Arial Unicode MS</vt:lpstr>
      <vt:lpstr>Calibri</vt:lpstr>
      <vt:lpstr>Arial</vt:lpstr>
      <vt:lpstr>默认设计模板</vt:lpstr>
      <vt:lpstr>Default Design</vt:lpstr>
      <vt:lpstr>Visio.Drawing.11</vt:lpstr>
      <vt:lpstr>Visio.Drawing.11</vt:lpstr>
      <vt:lpstr>Paint.Picture</vt:lpstr>
      <vt:lpstr>Python Programming Python程序设计</vt:lpstr>
      <vt:lpstr>1.0 Python是一种怎样的语言</vt:lpstr>
      <vt:lpstr>个人简介</vt:lpstr>
      <vt:lpstr>课程内容</vt:lpstr>
      <vt:lpstr>课程要求</vt:lpstr>
      <vt:lpstr>推荐参考</vt:lpstr>
      <vt:lpstr>第1章　基础知识</vt:lpstr>
      <vt:lpstr>1.0 Python是一种怎样的语言</vt:lpstr>
      <vt:lpstr>1.0 Python是一种怎样的语言</vt:lpstr>
      <vt:lpstr>1.1 如何选择Python版本</vt:lpstr>
      <vt:lpstr>1.1 如何选择Python版本</vt:lpstr>
      <vt:lpstr>1.2 Python安装与简单使用</vt:lpstr>
      <vt:lpstr>1.2 Python安装与简单使用</vt:lpstr>
      <vt:lpstr>1.2 Python安装与简单使用</vt:lpstr>
      <vt:lpstr>1.2 Python安装与简单使用</vt:lpstr>
      <vt:lpstr>1.2 Python安装与简单使用</vt:lpstr>
      <vt:lpstr>1.2 Python安装与简单使用</vt:lpstr>
      <vt:lpstr>1.2 Python安装与简单使用</vt:lpstr>
      <vt:lpstr>1.2 Python安装与简单使用</vt:lpstr>
      <vt:lpstr>1.3 使用pip管理第三方包</vt:lpstr>
      <vt:lpstr>1.3 使用pip管理第三方包</vt:lpstr>
      <vt:lpstr>1.3 使用pip管理第三方包</vt:lpstr>
      <vt:lpstr>1.3 使用pip管理第三方包</vt:lpstr>
      <vt:lpstr>1.3 使用pip管理第三方包</vt:lpstr>
      <vt:lpstr>1.4.1 Python的对象模型</vt:lpstr>
      <vt:lpstr>1.4.1 Python的对象模型</vt:lpstr>
      <vt:lpstr>1.4.1 Python的对象模型</vt:lpstr>
      <vt:lpstr>1.4.2 Python变量</vt:lpstr>
      <vt:lpstr>1.4.2 Python变量</vt:lpstr>
      <vt:lpstr>1.4.2 Python变量</vt:lpstr>
      <vt:lpstr>1.4.2 Python变量</vt:lpstr>
      <vt:lpstr>1.4.2 Python变量</vt:lpstr>
      <vt:lpstr>1.4.2 Python变量</vt:lpstr>
      <vt:lpstr>1.4.2 Python变量</vt:lpstr>
      <vt:lpstr>1.4.2 Python变量</vt:lpstr>
      <vt:lpstr>1.4.2 Python变量</vt:lpstr>
      <vt:lpstr>1.4.2 Python变量</vt:lpstr>
      <vt:lpstr>1.4.3  数字</vt:lpstr>
      <vt:lpstr>1.4.3  数字</vt:lpstr>
      <vt:lpstr>1.4.3  数字</vt:lpstr>
      <vt:lpstr>1.4.3  数字</vt:lpstr>
      <vt:lpstr>1.4.3  数字</vt:lpstr>
      <vt:lpstr>1.4.4  字符串</vt:lpstr>
      <vt:lpstr>1.4.4  字符串</vt:lpstr>
      <vt:lpstr>1.4.4  字符串</vt:lpstr>
      <vt:lpstr>1.4.5  运算符和表达式</vt:lpstr>
      <vt:lpstr>1.4.5  运算符和表达式</vt:lpstr>
      <vt:lpstr>1.4.5  运算符和表达式</vt:lpstr>
      <vt:lpstr>1.4.5  运算符和表达式</vt:lpstr>
      <vt:lpstr>1.4.5  运算符和表达式</vt:lpstr>
      <vt:lpstr>1.4.5  运算符和表达式</vt:lpstr>
      <vt:lpstr>1.4.5  运算符和表达式</vt:lpstr>
      <vt:lpstr>1.4.5  运算符和表达式</vt:lpstr>
      <vt:lpstr>1.4.5  运算符和表达式</vt:lpstr>
      <vt:lpstr>1.4.5  运算符和表达式</vt:lpstr>
      <vt:lpstr>1.4.5  运算符和表达式</vt:lpstr>
      <vt:lpstr>1.4.5  运算符和表达式</vt:lpstr>
      <vt:lpstr>1.4.5  运算符和表达式</vt:lpstr>
      <vt:lpstr>1.4.5  运算符和表达式</vt:lpstr>
      <vt:lpstr>实验1: 初识Python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Dong</dc:creator>
  <cp:lastModifiedBy>彭小江</cp:lastModifiedBy>
  <cp:revision>223</cp:revision>
  <dcterms:created xsi:type="dcterms:W3CDTF">2013-01-25T01:44:00Z</dcterms:created>
  <dcterms:modified xsi:type="dcterms:W3CDTF">2021-09-06T02:01:58Z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B008BC9F4A494E19995072DCC0029590</vt:lpwstr>
  </property>
</Properties>
</file>